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67" r:id="rId2"/>
    <p:sldMasterId id="2147483673" r:id="rId3"/>
  </p:sldMasterIdLst>
  <p:notesMasterIdLst>
    <p:notesMasterId r:id="rId13"/>
  </p:notesMasterIdLst>
  <p:sldIdLst>
    <p:sldId id="262" r:id="rId4"/>
    <p:sldId id="263" r:id="rId5"/>
    <p:sldId id="289" r:id="rId6"/>
    <p:sldId id="290" r:id="rId7"/>
    <p:sldId id="291" r:id="rId8"/>
    <p:sldId id="292" r:id="rId9"/>
    <p:sldId id="293" r:id="rId10"/>
    <p:sldId id="298" r:id="rId11"/>
    <p:sldId id="297" r:id="rId1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990"/>
    <a:srgbClr val="245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1"/>
    <p:restoredTop sz="86585"/>
  </p:normalViewPr>
  <p:slideViewPr>
    <p:cSldViewPr snapToGrid="0" snapToObjects="1">
      <p:cViewPr varScale="1">
        <p:scale>
          <a:sx n="64" d="100"/>
          <a:sy n="64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B20D2-7ADD-2842-8E3D-AA8391DFCD0E}" type="datetimeFigureOut">
              <a:rPr lang="es-AR" smtClean="0"/>
              <a:t>15/10/2020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4BAF1-B0CD-F148-910F-BDA36B12FA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437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4BAF1-B0CD-F148-910F-BDA36B12FAE8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342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6FC8B8B9-EBEA-1F40-BD88-6446A6C8382E}"/>
              </a:ext>
            </a:extLst>
          </p:cNvPr>
          <p:cNvSpPr/>
          <p:nvPr userDrawn="1"/>
        </p:nvSpPr>
        <p:spPr>
          <a:xfrm>
            <a:off x="1524000" y="1122363"/>
            <a:ext cx="9144000" cy="413543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4CD757-1AFF-9641-B0F7-A40DC7E38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32360DD-7515-C144-9665-DD0E49B54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BCFA074-1760-F147-83F4-7DB45952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15/10/2020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DF37FE8-70BD-2247-8A3D-C1652CAD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E9C89B2-8FD3-5F42-9CCF-63ABF22A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6053692-CEAE-FF43-ACF7-073E60D83D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3126" y="3895424"/>
            <a:ext cx="2705747" cy="14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8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F1F596-0BEA-AA40-B85A-9BB0A162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769F4F2-E372-2045-9C38-DD587CCE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15/10/2020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A4FC3E5-F3D3-984A-AA6C-3113DC18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8C42CB1-3FB8-CA4D-A463-C9432E31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054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56F1A16-2EE2-CD43-B65F-F40C5BB0D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954" r="12954"/>
          <a:stretch/>
        </p:blipFill>
        <p:spPr>
          <a:xfrm>
            <a:off x="2" y="-48021"/>
            <a:ext cx="12191998" cy="689487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62B3FD59-CACC-7946-B3CA-B9C604E7BFC0}"/>
              </a:ext>
            </a:extLst>
          </p:cNvPr>
          <p:cNvSpPr/>
          <p:nvPr userDrawn="1"/>
        </p:nvSpPr>
        <p:spPr>
          <a:xfrm>
            <a:off x="1542588" y="1140951"/>
            <a:ext cx="9144000" cy="413543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6FC8B8B9-EBEA-1F40-BD88-6446A6C8382E}"/>
              </a:ext>
            </a:extLst>
          </p:cNvPr>
          <p:cNvSpPr/>
          <p:nvPr userDrawn="1"/>
        </p:nvSpPr>
        <p:spPr>
          <a:xfrm>
            <a:off x="1524000" y="1122363"/>
            <a:ext cx="9144000" cy="413543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32360DD-7515-C144-9665-DD0E49B54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BCFA074-1760-F147-83F4-7DB45952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15/10/2020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DF37FE8-70BD-2247-8A3D-C1652CAD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E9C89B2-8FD3-5F42-9CCF-63ABF22A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6053692-CEAE-FF43-ACF7-073E60D83D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3126" y="3895424"/>
            <a:ext cx="2705747" cy="1474026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806B45D7-4F6B-C84E-984D-56C591BA3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8994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DE3042-6F52-1240-873A-70D97910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679EB66-3E7D-394B-94E3-850B9EDDA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8A490C6-FF48-BD47-B066-A826D92E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15/10/2020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9C85437-ADBD-2F40-AE10-BF9EE2E6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12809A3-4D21-A84D-AB0A-58DA8871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8411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85FFD-21BA-3E45-9C01-B304E30E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3E41F8-8E0E-2E4C-AE41-CA6D74E5A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128A894-4A75-C349-A60D-889CE38BF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ECBDAF2-CBDF-5647-B7AD-ED7EBCF4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15/10/2020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3170A00-BD92-A947-8706-D176A9E8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58FD8D9-7FCE-2548-90EE-D4120BBB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24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F1F596-0BEA-AA40-B85A-9BB0A162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769F4F2-E372-2045-9C38-DD587CCE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15/10/2020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A4FC3E5-F3D3-984A-AA6C-3113DC18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8C42CB1-3FB8-CA4D-A463-C9432E31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111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0D85488-3903-C24A-A926-5B669D0163EC}"/>
              </a:ext>
            </a:extLst>
          </p:cNvPr>
          <p:cNvSpPr/>
          <p:nvPr userDrawn="1"/>
        </p:nvSpPr>
        <p:spPr>
          <a:xfrm>
            <a:off x="1524000" y="1122363"/>
            <a:ext cx="9144000" cy="41354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99A4A19A-7C67-564D-AFBC-4CDBCE7B5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99206DC4-F7EE-0647-B63B-2C700E56C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CA251CF9-F876-3848-AEAE-E2D6EEEEB4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3126" y="3895424"/>
            <a:ext cx="2705747" cy="14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3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DE3042-6F52-1240-873A-70D97910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679EB66-3E7D-394B-94E3-850B9EDDA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8A490C6-FF48-BD47-B066-A826D92E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15/10/2020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9C85437-ADBD-2F40-AE10-BF9EE2E6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12809A3-4D21-A84D-AB0A-58DA8871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677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85FFD-21BA-3E45-9C01-B304E30E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3E41F8-8E0E-2E4C-AE41-CA6D74E5A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128A894-4A75-C349-A60D-889CE38BF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ECBDAF2-CBDF-5647-B7AD-ED7EBCF4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15/10/2020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3170A00-BD92-A947-8706-D176A9E8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58FD8D9-7FCE-2548-90EE-D4120BBB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299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F1F596-0BEA-AA40-B85A-9BB0A162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769F4F2-E372-2045-9C38-DD587CCE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15/10/2020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A4FC3E5-F3D3-984A-AA6C-3113DC18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8C42CB1-3FB8-CA4D-A463-C9432E31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857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6FC8B8B9-EBEA-1F40-BD88-6446A6C8382E}"/>
              </a:ext>
            </a:extLst>
          </p:cNvPr>
          <p:cNvSpPr/>
          <p:nvPr userDrawn="1"/>
        </p:nvSpPr>
        <p:spPr>
          <a:xfrm>
            <a:off x="1524000" y="1122363"/>
            <a:ext cx="9144000" cy="413543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4CD757-1AFF-9641-B0F7-A40DC7E38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32360DD-7515-C144-9665-DD0E49B54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BCFA074-1760-F147-83F4-7DB45952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15/10/2020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DF37FE8-70BD-2247-8A3D-C1652CAD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E9C89B2-8FD3-5F42-9CCF-63ABF22A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6053692-CEAE-FF43-ACF7-073E60D83D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3126" y="3895424"/>
            <a:ext cx="2705747" cy="14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9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0D85488-3903-C24A-A926-5B669D0163EC}"/>
              </a:ext>
            </a:extLst>
          </p:cNvPr>
          <p:cNvSpPr/>
          <p:nvPr userDrawn="1"/>
        </p:nvSpPr>
        <p:spPr>
          <a:xfrm>
            <a:off x="1524000" y="1122363"/>
            <a:ext cx="9144000" cy="41354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99A4A19A-7C67-564D-AFBC-4CDBCE7B5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99206DC4-F7EE-0647-B63B-2C700E56C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CA251CF9-F876-3848-AEAE-E2D6EEEEB4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3126" y="3895424"/>
            <a:ext cx="2705747" cy="14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3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DE3042-6F52-1240-873A-70D97910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679EB66-3E7D-394B-94E3-850B9EDDA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8A490C6-FF48-BD47-B066-A826D92E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15/10/2020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9C85437-ADBD-2F40-AE10-BF9EE2E6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12809A3-4D21-A84D-AB0A-58DA8871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9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85FFD-21BA-3E45-9C01-B304E30E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3E41F8-8E0E-2E4C-AE41-CA6D74E5A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128A894-4A75-C349-A60D-889CE38BF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ECBDAF2-CBDF-5647-B7AD-ED7EBCF4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6E5-2AE6-AB43-B379-96D9E4A472A3}" type="datetimeFigureOut">
              <a:rPr lang="es-AR" smtClean="0"/>
              <a:t>15/10/2020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3170A00-BD92-A947-8706-D176A9E8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58FD8D9-7FCE-2548-90EE-D4120BBB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386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D664B4F-B1C3-854A-B922-1D805C28ACE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136355"/>
            <a:ext cx="12192000" cy="721645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AB7D8A1-0339-B545-805C-5E71D7C6A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7140190-EC07-514A-B038-9639EA722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B99FB5-6A61-A448-BA74-E353D2E9A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CD6E5-2AE6-AB43-B379-96D9E4A472A3}" type="datetimeFigureOut">
              <a:rPr lang="es-AR" smtClean="0"/>
              <a:t>15/10/2020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EF7ECB9-E1A9-394C-BDC2-94651E3E9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0BE866-3175-0849-BF7F-E32F2B6EC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6A8A93D-4BE2-4C42-B2C0-40FDD0E695B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325980" y="6000291"/>
            <a:ext cx="1540041" cy="838978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AC039A45-98F3-7D44-A5FC-A1DFE8325037}"/>
              </a:ext>
            </a:extLst>
          </p:cNvPr>
          <p:cNvCxnSpPr/>
          <p:nvPr userDrawn="1"/>
        </p:nvCxnSpPr>
        <p:spPr>
          <a:xfrm>
            <a:off x="814394" y="1704976"/>
            <a:ext cx="10584000" cy="0"/>
          </a:xfrm>
          <a:prstGeom prst="line">
            <a:avLst/>
          </a:prstGeom>
          <a:ln>
            <a:solidFill>
              <a:srgbClr val="66B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84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6F09107-7ACE-E14C-8A2C-8D245D03F9D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048" y="6136355"/>
            <a:ext cx="12192000" cy="721645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AB7D8A1-0339-B545-805C-5E71D7C6A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7140190-EC07-514A-B038-9639EA722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B99FB5-6A61-A448-BA74-E353D2E9A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CD6E5-2AE6-AB43-B379-96D9E4A472A3}" type="datetimeFigureOut">
              <a:rPr lang="es-AR" smtClean="0"/>
              <a:t>15/10/2020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EF7ECB9-E1A9-394C-BDC2-94651E3E9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0BE866-3175-0849-BF7F-E32F2B6EC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6A8A93D-4BE2-4C42-B2C0-40FDD0E695B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325980" y="6000291"/>
            <a:ext cx="1540041" cy="838978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EB222E1C-3B8E-2E42-897A-7309E6D9036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>
            <a:solidFill>
              <a:srgbClr val="F49D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89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AB7D8A1-0339-B545-805C-5E71D7C6A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7140190-EC07-514A-B038-9639EA722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B99FB5-6A61-A448-BA74-E353D2E9A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10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CD6E5-2AE6-AB43-B379-96D9E4A472A3}" type="datetimeFigureOut">
              <a:rPr lang="es-AR" smtClean="0"/>
              <a:t>15/10/2020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EF7ECB9-E1A9-394C-BDC2-94651E3E9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03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0BE866-3175-0849-BF7F-E32F2B6EC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10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30C48-77AA-4B4B-BEDF-A84F107A9A3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1BD87061-3967-A54E-A546-3207BCF9D3E9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>
            <a:solidFill>
              <a:srgbClr val="245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C3C6907-EFE3-E54F-9333-7E6C53CF26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94709" y="6131075"/>
            <a:ext cx="7002581" cy="723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9DF6D69B-E9CB-0042-8066-28A2D3C0CD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97297"/>
          <a:stretch/>
        </p:blipFill>
        <p:spPr>
          <a:xfrm>
            <a:off x="9471950" y="6130657"/>
            <a:ext cx="2760105" cy="7244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09EF385-7AC7-004A-94A8-C282A787FA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97554"/>
          <a:stretch/>
        </p:blipFill>
        <p:spPr>
          <a:xfrm>
            <a:off x="1" y="6130657"/>
            <a:ext cx="2941474" cy="7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8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2C9055E5-3CEE-3246-A4E1-F129F8742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293990"/>
                </a:solidFill>
              </a:rPr>
              <a:t>TANAJ</a:t>
            </a:r>
            <a:br>
              <a:rPr lang="es-AR" b="1" dirty="0" smtClean="0">
                <a:solidFill>
                  <a:srgbClr val="293990"/>
                </a:solidFill>
              </a:rPr>
            </a:br>
            <a:r>
              <a:rPr lang="he-IL" sz="8000" b="1" dirty="0" smtClean="0">
                <a:solidFill>
                  <a:srgbClr val="293990"/>
                </a:solidFill>
              </a:rPr>
              <a:t>תנ''ך</a:t>
            </a:r>
            <a:endParaRPr lang="es-AR" sz="8000" b="1" dirty="0">
              <a:solidFill>
                <a:srgbClr val="293990"/>
              </a:solidFill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xmlns="" id="{95F6B0C1-2613-A44C-A693-0F60A2960C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293990"/>
                </a:solidFill>
              </a:rPr>
              <a:t>Clase </a:t>
            </a:r>
            <a:r>
              <a:rPr lang="es-AR" sz="3600" dirty="0" smtClean="0">
                <a:solidFill>
                  <a:srgbClr val="293990"/>
                </a:solidFill>
              </a:rPr>
              <a:t>ZOOM – 15/10/2020</a:t>
            </a:r>
            <a:endParaRPr lang="es-AR" sz="3600" dirty="0">
              <a:solidFill>
                <a:srgbClr val="29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872B87-B370-1C44-A5DE-54409B9DD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897" y="1124262"/>
            <a:ext cx="8894169" cy="3612629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rgbClr val="293990"/>
                </a:solidFill>
              </a:rPr>
              <a:t>¿QUÉ SABEMOS DE SARA?</a:t>
            </a:r>
            <a:r>
              <a:rPr lang="en-US" sz="6600" b="1" dirty="0" smtClean="0">
                <a:solidFill>
                  <a:srgbClr val="293990"/>
                </a:solidFill>
              </a:rPr>
              <a:t/>
            </a:r>
            <a:br>
              <a:rPr lang="en-US" sz="6600" b="1" dirty="0" smtClean="0">
                <a:solidFill>
                  <a:srgbClr val="293990"/>
                </a:solidFill>
              </a:rPr>
            </a:br>
            <a:r>
              <a:rPr lang="en-US" sz="5400" b="1" dirty="0" smtClean="0">
                <a:solidFill>
                  <a:srgbClr val="FFC000"/>
                </a:solidFill>
              </a:rPr>
              <a:t>BERESHIT </a:t>
            </a:r>
            <a:r>
              <a:rPr lang="en-US" b="1" dirty="0" smtClean="0">
                <a:solidFill>
                  <a:srgbClr val="FFC000"/>
                </a:solidFill>
              </a:rPr>
              <a:t>(</a:t>
            </a:r>
            <a:r>
              <a:rPr lang="en-US" sz="4400" b="1" dirty="0" err="1" smtClean="0">
                <a:solidFill>
                  <a:srgbClr val="FFC000"/>
                </a:solidFill>
              </a:rPr>
              <a:t>Génesis</a:t>
            </a:r>
            <a:r>
              <a:rPr lang="en-US" sz="4400" b="1" dirty="0" smtClean="0">
                <a:solidFill>
                  <a:srgbClr val="FFC000"/>
                </a:solidFill>
              </a:rPr>
              <a:t>)</a:t>
            </a:r>
            <a:r>
              <a:rPr lang="he-IL" b="1" dirty="0" smtClean="0">
                <a:solidFill>
                  <a:srgbClr val="FFC000"/>
                </a:solidFill>
              </a:rPr>
              <a:t>בראשית 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sz="4800" b="1" dirty="0" smtClean="0">
                <a:solidFill>
                  <a:srgbClr val="FFC000"/>
                </a:solidFill>
              </a:rPr>
              <a:t>PEREK </a:t>
            </a:r>
            <a:r>
              <a:rPr lang="en-US" sz="4800" b="1" dirty="0" smtClean="0">
                <a:solidFill>
                  <a:srgbClr val="FFC000"/>
                </a:solidFill>
              </a:rPr>
              <a:t>–</a:t>
            </a:r>
            <a:r>
              <a:rPr lang="en-US" sz="5400" b="1" dirty="0" smtClean="0">
                <a:solidFill>
                  <a:srgbClr val="FFC000"/>
                </a:solidFill>
              </a:rPr>
              <a:t> </a:t>
            </a:r>
            <a:r>
              <a:rPr lang="he-IL" sz="5400" b="1" dirty="0" smtClean="0">
                <a:solidFill>
                  <a:srgbClr val="FFC000"/>
                </a:solidFill>
              </a:rPr>
              <a:t>23 </a:t>
            </a:r>
            <a:r>
              <a:rPr lang="en-US" sz="5400" b="1" dirty="0" smtClean="0">
                <a:solidFill>
                  <a:srgbClr val="FFC000"/>
                </a:solidFill>
              </a:rPr>
              <a:t>- </a:t>
            </a:r>
            <a:r>
              <a:rPr lang="he-IL" sz="6600" b="1" dirty="0" smtClean="0">
                <a:solidFill>
                  <a:srgbClr val="FFC000"/>
                </a:solidFill>
              </a:rPr>
              <a:t>פרק</a:t>
            </a:r>
            <a:r>
              <a:rPr lang="en-US" sz="4400" b="1" dirty="0" smtClean="0">
                <a:solidFill>
                  <a:srgbClr val="293990"/>
                </a:solidFill>
              </a:rPr>
              <a:t/>
            </a:r>
            <a:br>
              <a:rPr lang="en-US" sz="4400" b="1" dirty="0" smtClean="0">
                <a:solidFill>
                  <a:srgbClr val="293990"/>
                </a:solidFill>
              </a:rPr>
            </a:br>
            <a:endParaRPr lang="es-AR" sz="4400" b="1" dirty="0">
              <a:solidFill>
                <a:srgbClr val="29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>
                <a:solidFill>
                  <a:srgbClr val="293990"/>
                </a:solidFill>
              </a:rPr>
              <a:t>PEREK </a:t>
            </a:r>
            <a:r>
              <a:rPr lang="he-IL" b="1" dirty="0" smtClean="0">
                <a:solidFill>
                  <a:srgbClr val="293990"/>
                </a:solidFill>
              </a:rPr>
              <a:t>20 </a:t>
            </a:r>
            <a:r>
              <a:rPr lang="en-US" b="1" dirty="0">
                <a:solidFill>
                  <a:srgbClr val="293990"/>
                </a:solidFill>
              </a:rPr>
              <a:t> </a:t>
            </a:r>
            <a:r>
              <a:rPr lang="es-AR" b="1" dirty="0" smtClean="0">
                <a:solidFill>
                  <a:srgbClr val="293990"/>
                </a:solidFill>
              </a:rPr>
              <a:t>PASUK 12</a:t>
            </a:r>
            <a:endParaRPr lang="es-AR" b="1" dirty="0">
              <a:solidFill>
                <a:srgbClr val="29399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8233" y="1825625"/>
            <a:ext cx="5307767" cy="2881286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3200" dirty="0" smtClean="0">
                <a:solidFill>
                  <a:srgbClr val="FFC000"/>
                </a:solidFill>
              </a:rPr>
              <a:t>Era hija del hermano mayor de Abraham.</a:t>
            </a:r>
          </a:p>
          <a:p>
            <a:pPr algn="just"/>
            <a:r>
              <a:rPr lang="es-ES" sz="3200" dirty="0" smtClean="0">
                <a:solidFill>
                  <a:srgbClr val="FFC000"/>
                </a:solidFill>
              </a:rPr>
              <a:t>El hermano de Abraham muere y él se casa con su sobrina.</a:t>
            </a:r>
          </a:p>
          <a:p>
            <a:pPr algn="just"/>
            <a:r>
              <a:rPr lang="es-ES" sz="3200" dirty="0" smtClean="0">
                <a:solidFill>
                  <a:srgbClr val="FFC000"/>
                </a:solidFill>
              </a:rPr>
              <a:t>Ella era 10 años menor que Abraham</a:t>
            </a:r>
            <a:endParaRPr lang="es-AR" sz="32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88233" y="4868629"/>
            <a:ext cx="5307767" cy="105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AR" sz="3200" dirty="0" smtClean="0"/>
              <a:t>¿Hija de qué hermano?</a:t>
            </a:r>
            <a:endParaRPr lang="es-AR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191" y="196587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0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>
                <a:solidFill>
                  <a:srgbClr val="24509B"/>
                </a:solidFill>
              </a:rPr>
              <a:t>PEREK </a:t>
            </a:r>
            <a:r>
              <a:rPr lang="es-AR" b="1" dirty="0" smtClean="0">
                <a:solidFill>
                  <a:srgbClr val="24509B"/>
                </a:solidFill>
              </a:rPr>
              <a:t>12: </a:t>
            </a:r>
            <a:r>
              <a:rPr lang="es-AR" b="1" dirty="0" smtClean="0">
                <a:solidFill>
                  <a:srgbClr val="24509B"/>
                </a:solidFill>
              </a:rPr>
              <a:t>“Sara se </a:t>
            </a:r>
            <a:r>
              <a:rPr lang="es-AR" b="1" dirty="0" smtClean="0">
                <a:solidFill>
                  <a:srgbClr val="24509B"/>
                </a:solidFill>
              </a:rPr>
              <a:t>marcha con Abraham y Lot</a:t>
            </a:r>
            <a:r>
              <a:rPr lang="es-AR" b="1" dirty="0" smtClean="0">
                <a:solidFill>
                  <a:srgbClr val="24509B"/>
                </a:solidFill>
              </a:rPr>
              <a:t>”</a:t>
            </a:r>
            <a:endParaRPr lang="es-AR" b="1" dirty="0">
              <a:solidFill>
                <a:srgbClr val="24509B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15855" y="2530163"/>
            <a:ext cx="4828082" cy="244657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solidFill>
                  <a:srgbClr val="FFC000"/>
                </a:solidFill>
              </a:rPr>
              <a:t>¿Por qué creen que decide Sara irse con Abraham?</a:t>
            </a:r>
          </a:p>
          <a:p>
            <a:pPr algn="just"/>
            <a:r>
              <a:rPr lang="es-ES" sz="3200" b="1" i="1" dirty="0" smtClean="0">
                <a:solidFill>
                  <a:srgbClr val="FFC000"/>
                </a:solidFill>
              </a:rPr>
              <a:t>¿Por qué dejar “lo seguro” e irse a un lugar desconocido?</a:t>
            </a:r>
            <a:endParaRPr lang="es-AR" sz="3200" b="1" i="1" dirty="0">
              <a:solidFill>
                <a:srgbClr val="FFC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035" y="2148056"/>
            <a:ext cx="4044544" cy="368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7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24509B"/>
                </a:solidFill>
              </a:rPr>
              <a:t>PEREK 18: </a:t>
            </a:r>
            <a:r>
              <a:rPr lang="es-AR" b="1" dirty="0" smtClean="0">
                <a:solidFill>
                  <a:srgbClr val="24509B"/>
                </a:solidFill>
              </a:rPr>
              <a:t>“Sara practica la hospitalidad”</a:t>
            </a:r>
            <a:endParaRPr lang="es-AR" b="1" dirty="0">
              <a:solidFill>
                <a:srgbClr val="24509B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9625" y="2079886"/>
            <a:ext cx="5268843" cy="3570834"/>
          </a:xfrm>
        </p:spPr>
        <p:txBody>
          <a:bodyPr/>
          <a:lstStyle/>
          <a:p>
            <a:pPr marL="0" lvl="0" indent="0" algn="ctr" rtl="1">
              <a:lnSpc>
                <a:spcPct val="107000"/>
              </a:lnSpc>
              <a:spcAft>
                <a:spcPts val="0"/>
              </a:spcAft>
              <a:buNone/>
            </a:pPr>
            <a:r>
              <a:rPr lang="es-AR" sz="48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¿Qué nos cuenta sobre la personalidad de Sara este PEREK?</a:t>
            </a:r>
            <a:endParaRPr lang="es-AR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s-AR" dirty="0">
              <a:solidFill>
                <a:srgbClr val="24509B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75212"/>
            <a:ext cx="5200312" cy="3456158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6096000" y="5124477"/>
            <a:ext cx="5307767" cy="105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20344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>
                <a:solidFill>
                  <a:srgbClr val="293990"/>
                </a:solidFill>
              </a:rPr>
              <a:t>PEREK 18</a:t>
            </a:r>
            <a:r>
              <a:rPr lang="es-AR" b="1" dirty="0" smtClean="0">
                <a:solidFill>
                  <a:srgbClr val="293990"/>
                </a:solidFill>
              </a:rPr>
              <a:t>: </a:t>
            </a:r>
            <a:r>
              <a:rPr lang="es-AR" sz="4000" b="1" dirty="0" smtClean="0">
                <a:solidFill>
                  <a:srgbClr val="293990"/>
                </a:solidFill>
              </a:rPr>
              <a:t>“Sara y la Fe en Di-s”</a:t>
            </a:r>
            <a:endParaRPr lang="es-AR" b="1" dirty="0">
              <a:solidFill>
                <a:srgbClr val="29399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96361" y="4525862"/>
            <a:ext cx="5121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>
                <a:solidFill>
                  <a:srgbClr val="293990"/>
                </a:solidFill>
              </a:rPr>
              <a:t>¿Creen que ella demostró tener Fe en D-s?</a:t>
            </a:r>
            <a:endParaRPr lang="es-AR" sz="3200" b="1" dirty="0">
              <a:solidFill>
                <a:srgbClr val="29399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73" y="2008733"/>
            <a:ext cx="5432007" cy="354818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6496361" y="2170399"/>
            <a:ext cx="4828082" cy="24465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 err="1" smtClean="0">
                <a:solidFill>
                  <a:srgbClr val="24509B"/>
                </a:solidFill>
              </a:rPr>
              <a:t>Pasuk</a:t>
            </a:r>
            <a:r>
              <a:rPr lang="es-ES" dirty="0" smtClean="0">
                <a:solidFill>
                  <a:srgbClr val="24509B"/>
                </a:solidFill>
              </a:rPr>
              <a:t> 12: </a:t>
            </a:r>
            <a:r>
              <a:rPr lang="es-ES" sz="3200" b="1" i="1" dirty="0" smtClean="0">
                <a:solidFill>
                  <a:srgbClr val="FFC000"/>
                </a:solidFill>
              </a:rPr>
              <a:t>“Y se </a:t>
            </a:r>
            <a:r>
              <a:rPr lang="es-ES" sz="3200" b="1" i="1" dirty="0" err="1" smtClean="0">
                <a:solidFill>
                  <a:srgbClr val="FFC000"/>
                </a:solidFill>
              </a:rPr>
              <a:t>rió</a:t>
            </a:r>
            <a:r>
              <a:rPr lang="es-ES" sz="3200" b="1" i="1" dirty="0" smtClean="0">
                <a:solidFill>
                  <a:srgbClr val="FFC000"/>
                </a:solidFill>
              </a:rPr>
              <a:t> Sarah entre sí, diciendo: Después de envejecer ¿habrá para mí rejuvenecimiento, siendo (también) viejo mi señor?”</a:t>
            </a:r>
            <a:endParaRPr lang="es-AR" sz="32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b="1" dirty="0" smtClean="0">
                <a:solidFill>
                  <a:srgbClr val="293990"/>
                </a:solidFill>
              </a:rPr>
              <a:t>PEREK </a:t>
            </a:r>
            <a:r>
              <a:rPr lang="es-AR" sz="5400" b="1" dirty="0" smtClean="0">
                <a:solidFill>
                  <a:srgbClr val="293990"/>
                </a:solidFill>
              </a:rPr>
              <a:t>23</a:t>
            </a:r>
            <a:r>
              <a:rPr lang="es-AR" sz="5400" b="1" dirty="0" smtClean="0">
                <a:solidFill>
                  <a:srgbClr val="293990"/>
                </a:solidFill>
              </a:rPr>
              <a:t>: </a:t>
            </a:r>
            <a:r>
              <a:rPr lang="es-AR" sz="5400" b="1" dirty="0" smtClean="0">
                <a:solidFill>
                  <a:srgbClr val="293990"/>
                </a:solidFill>
              </a:rPr>
              <a:t>“JAIEI SARA </a:t>
            </a:r>
            <a:r>
              <a:rPr lang="he-IL" sz="5400" b="1" dirty="0" smtClean="0">
                <a:solidFill>
                  <a:srgbClr val="293990"/>
                </a:solidFill>
              </a:rPr>
              <a:t>חיי שרה</a:t>
            </a:r>
            <a:r>
              <a:rPr lang="es-AR" sz="5400" b="1" dirty="0" smtClean="0">
                <a:solidFill>
                  <a:srgbClr val="293990"/>
                </a:solidFill>
              </a:rPr>
              <a:t>”</a:t>
            </a:r>
            <a:endParaRPr lang="es-AR" sz="5400" b="1" dirty="0">
              <a:solidFill>
                <a:srgbClr val="29399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292777" cy="4351338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 smtClean="0">
                <a:solidFill>
                  <a:srgbClr val="FFC000"/>
                </a:solidFill>
              </a:rPr>
              <a:t>LA PARASHÁ SE LLAMA “La vida de Sara” pero en realidad nos cuenta sobre la muerte de Sara. ¿POR QUÉ?</a:t>
            </a:r>
          </a:p>
          <a:p>
            <a:endParaRPr lang="es-AR" sz="3200" b="1" dirty="0" smtClean="0">
              <a:solidFill>
                <a:srgbClr val="FFC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168" y="1825625"/>
            <a:ext cx="3975829" cy="397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2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293990"/>
                </a:solidFill>
              </a:rPr>
              <a:t>EN LA PRÓXIMA ACTIVIDAD POR WIX…</a:t>
            </a:r>
            <a:endParaRPr lang="es-AR" b="1" dirty="0">
              <a:solidFill>
                <a:srgbClr val="29399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982325" cy="35258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3600" dirty="0"/>
              <a:t>Profundizaremos sobre la vida de Sara.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3600" dirty="0"/>
              <a:t>Conoceremos la ciudad de Hebrón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3600" dirty="0"/>
              <a:t>Estudiaremos sobre la “</a:t>
            </a:r>
            <a:r>
              <a:rPr lang="es-ES" sz="3600" dirty="0" err="1"/>
              <a:t>Mearat</a:t>
            </a:r>
            <a:r>
              <a:rPr lang="es-ES" sz="3600" dirty="0"/>
              <a:t> </a:t>
            </a:r>
            <a:r>
              <a:rPr lang="es-ES" sz="3600" dirty="0" err="1"/>
              <a:t>Hamajpela</a:t>
            </a:r>
            <a:r>
              <a:rPr lang="es-ES" sz="3600" dirty="0"/>
              <a:t>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652" y="1825625"/>
            <a:ext cx="4079978" cy="408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74883"/>
          </a:xfrm>
        </p:spPr>
        <p:txBody>
          <a:bodyPr>
            <a:normAutofit/>
          </a:bodyPr>
          <a:lstStyle/>
          <a:p>
            <a:r>
              <a:rPr lang="es-AR" sz="6600" b="1" dirty="0" smtClean="0">
                <a:solidFill>
                  <a:srgbClr val="24509B"/>
                </a:solidFill>
              </a:rPr>
              <a:t>¡MUCHAS GRACIAS!</a:t>
            </a:r>
            <a:br>
              <a:rPr lang="es-AR" sz="6600" b="1" dirty="0" smtClean="0">
                <a:solidFill>
                  <a:srgbClr val="24509B"/>
                </a:solidFill>
              </a:rPr>
            </a:br>
            <a:r>
              <a:rPr lang="en-US" sz="6600" b="1" dirty="0" smtClean="0">
                <a:solidFill>
                  <a:srgbClr val="24509B"/>
                </a:solidFill>
              </a:rPr>
              <a:t>,</a:t>
            </a:r>
            <a:r>
              <a:rPr lang="he-IL" sz="6600" b="1" dirty="0" smtClean="0">
                <a:solidFill>
                  <a:srgbClr val="24509B"/>
                </a:solidFill>
              </a:rPr>
              <a:t>תודה רבה!</a:t>
            </a:r>
            <a:r>
              <a:rPr lang="ar-EG" sz="6600" b="1" dirty="0" smtClean="0">
                <a:solidFill>
                  <a:srgbClr val="24509B"/>
                </a:solidFill>
              </a:rPr>
              <a:t/>
            </a:r>
            <a:br>
              <a:rPr lang="ar-EG" sz="6600" b="1" dirty="0" smtClean="0">
                <a:solidFill>
                  <a:srgbClr val="24509B"/>
                </a:solidFill>
              </a:rPr>
            </a:br>
            <a:r>
              <a:rPr lang="es-AR" sz="6600" b="1" dirty="0" smtClean="0">
                <a:solidFill>
                  <a:srgbClr val="24509B"/>
                </a:solidFill>
              </a:rPr>
              <a:t>¡</a:t>
            </a:r>
            <a:r>
              <a:rPr lang="es-AR" sz="6600" b="1" dirty="0" err="1" smtClean="0">
                <a:solidFill>
                  <a:srgbClr val="24509B"/>
                </a:solidFill>
              </a:rPr>
              <a:t>Todá</a:t>
            </a:r>
            <a:r>
              <a:rPr lang="es-AR" sz="6600" b="1" dirty="0" smtClean="0">
                <a:solidFill>
                  <a:srgbClr val="24509B"/>
                </a:solidFill>
              </a:rPr>
              <a:t> </a:t>
            </a:r>
            <a:r>
              <a:rPr lang="es-AR" sz="6600" b="1" dirty="0" err="1" smtClean="0">
                <a:solidFill>
                  <a:srgbClr val="24509B"/>
                </a:solidFill>
              </a:rPr>
              <a:t>Ravá</a:t>
            </a:r>
            <a:r>
              <a:rPr lang="es-AR" sz="6600" b="1" dirty="0" smtClean="0">
                <a:solidFill>
                  <a:srgbClr val="24509B"/>
                </a:solidFill>
              </a:rPr>
              <a:t>!</a:t>
            </a:r>
            <a:endParaRPr lang="es-AR" sz="6600" b="1" dirty="0">
              <a:solidFill>
                <a:srgbClr val="2450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rd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mar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stitucio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224</Words>
  <Application>Microsoft Office PowerPoint</Application>
  <PresentationFormat>Panorámica</PresentationFormat>
  <Paragraphs>24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David</vt:lpstr>
      <vt:lpstr>Times New Roman</vt:lpstr>
      <vt:lpstr>Wingdings</vt:lpstr>
      <vt:lpstr>Jardin</vt:lpstr>
      <vt:lpstr>Primaria</vt:lpstr>
      <vt:lpstr>Institucional</vt:lpstr>
      <vt:lpstr>TANAJ תנ''ך</vt:lpstr>
      <vt:lpstr>¿QUÉ SABEMOS DE SARA? BERESHIT (Génesis)בראשית  PEREK – 23 - פרק </vt:lpstr>
      <vt:lpstr>PEREK 20  PASUK 12</vt:lpstr>
      <vt:lpstr>PEREK 12: “Sara se marcha con Abraham y Lot”</vt:lpstr>
      <vt:lpstr>PEREK 18: “Sara practica la hospitalidad”</vt:lpstr>
      <vt:lpstr>PEREK 18: “Sara y la Fe en Di-s”</vt:lpstr>
      <vt:lpstr>PEREK 23: “JAIEI SARA חיי שרה”</vt:lpstr>
      <vt:lpstr>EN LA PRÓXIMA ACTIVIDAD POR WIX…</vt:lpstr>
      <vt:lpstr>¡MUCHAS GRACIAS! ,תודה רבה! ¡Todá Ravá!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Noelia Farid</cp:lastModifiedBy>
  <cp:revision>49</cp:revision>
  <dcterms:created xsi:type="dcterms:W3CDTF">2019-02-21T03:07:17Z</dcterms:created>
  <dcterms:modified xsi:type="dcterms:W3CDTF">2020-10-15T14:42:47Z</dcterms:modified>
</cp:coreProperties>
</file>