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7" autoAdjust="0"/>
    <p:restoredTop sz="94660"/>
  </p:normalViewPr>
  <p:slideViewPr>
    <p:cSldViewPr snapToGrid="0">
      <p:cViewPr>
        <p:scale>
          <a:sx n="66" d="100"/>
          <a:sy n="66" d="100"/>
        </p:scale>
        <p:origin x="81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6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35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9451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70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9562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767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99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5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9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23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1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20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0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0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4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2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42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37837" y="149596"/>
            <a:ext cx="6442680" cy="1096898"/>
          </a:xfrm>
        </p:spPr>
        <p:txBody>
          <a:bodyPr/>
          <a:lstStyle/>
          <a:p>
            <a:pPr algn="ctr"/>
            <a:r>
              <a:rPr lang="he-IL" sz="6000" b="1" dirty="0" smtClean="0"/>
              <a:t>חג הסוכות</a:t>
            </a:r>
            <a:endParaRPr lang="en-US" sz="6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13581" y="5697135"/>
            <a:ext cx="7419219" cy="1003625"/>
          </a:xfrm>
        </p:spPr>
        <p:txBody>
          <a:bodyPr>
            <a:normAutofit/>
          </a:bodyPr>
          <a:lstStyle/>
          <a:p>
            <a:r>
              <a:rPr lang="he-IL" sz="2500" b="1" dirty="0" smtClean="0"/>
              <a:t>שיעור מסורת</a:t>
            </a:r>
          </a:p>
          <a:p>
            <a:r>
              <a:rPr lang="he-IL" sz="2500" b="1" dirty="0" smtClean="0"/>
              <a:t>מורה אליאן</a:t>
            </a:r>
            <a:endParaRPr lang="en-US" sz="2500" b="1" dirty="0"/>
          </a:p>
        </p:txBody>
      </p:sp>
      <p:pic>
        <p:nvPicPr>
          <p:cNvPr id="1028" name="Picture 4" descr="סוכות באשדוד: זו החנות שתכין אתכם לחג | כאן דרום - אשדוד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837" y="1246494"/>
            <a:ext cx="6268508" cy="445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687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2"/>
            <a:ext cx="12192000" cy="645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598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9" r="1082"/>
          <a:stretch/>
        </p:blipFill>
        <p:spPr>
          <a:xfrm>
            <a:off x="122958" y="551543"/>
            <a:ext cx="11938413" cy="5696562"/>
          </a:xfrm>
        </p:spPr>
      </p:pic>
    </p:spTree>
    <p:extLst>
      <p:ext uri="{BB962C8B-B14F-4D97-AF65-F5344CB8AC3E}">
        <p14:creationId xmlns:p14="http://schemas.microsoft.com/office/powerpoint/2010/main" val="3958280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¿CANTAMOS?</a:t>
            </a:r>
            <a:endParaRPr lang="en-US" sz="4000" b="1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59" t="36684" r="38273" b="38404"/>
          <a:stretch/>
        </p:blipFill>
        <p:spPr>
          <a:xfrm>
            <a:off x="593496" y="1407887"/>
            <a:ext cx="9467140" cy="4122058"/>
          </a:xfrm>
        </p:spPr>
      </p:pic>
    </p:spTree>
    <p:extLst>
      <p:ext uri="{BB962C8B-B14F-4D97-AF65-F5344CB8AC3E}">
        <p14:creationId xmlns:p14="http://schemas.microsoft.com/office/powerpoint/2010/main" val="799371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0230" y="1001487"/>
            <a:ext cx="8882116" cy="380274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s-AR" sz="3500" dirty="0" smtClean="0"/>
              <a:t>Y PARA USTEDES… </a:t>
            </a:r>
            <a:br>
              <a:rPr lang="es-AR" sz="3500" dirty="0" smtClean="0"/>
            </a:br>
            <a:r>
              <a:rPr lang="es-AR" sz="3500" dirty="0" smtClean="0"/>
              <a:t>¿POR QUÉ CREEN QUE ES IMPORTANTE ESTAR JUNTOS COMO LAS ARVAAT HAMINIM?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608055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6000" dirty="0" smtClean="0"/>
              <a:t>¿Qué recuerdan de </a:t>
            </a:r>
            <a:endParaRPr lang="he-IL" sz="6000" dirty="0" smtClean="0"/>
          </a:p>
          <a:p>
            <a:pPr marL="0" indent="0" algn="ctr">
              <a:buNone/>
            </a:pPr>
            <a:r>
              <a:rPr lang="es-AR" sz="6000" dirty="0" err="1" smtClean="0"/>
              <a:t>Jag</a:t>
            </a:r>
            <a:r>
              <a:rPr lang="es-AR" sz="6000" dirty="0" smtClean="0"/>
              <a:t> </a:t>
            </a:r>
            <a:r>
              <a:rPr lang="es-AR" sz="6000" dirty="0" err="1" smtClean="0"/>
              <a:t>Hasukot</a:t>
            </a:r>
            <a:r>
              <a:rPr lang="es-AR" sz="6000" dirty="0" smtClean="0"/>
              <a:t>?</a:t>
            </a:r>
            <a:endParaRPr lang="en-US" sz="6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736733" y="875211"/>
            <a:ext cx="75372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3000" b="1" dirty="0" smtClean="0"/>
              <a:t>היום יום שישי יד בחודש תשרי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950508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Consigna: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58983"/>
            <a:ext cx="8596668" cy="4382379"/>
          </a:xfrm>
        </p:spPr>
        <p:txBody>
          <a:bodyPr>
            <a:normAutofit/>
          </a:bodyPr>
          <a:lstStyle/>
          <a:p>
            <a:r>
              <a:rPr lang="es-AR" sz="3500" dirty="0" smtClean="0"/>
              <a:t>A continuación veremos un video en el que </a:t>
            </a:r>
            <a:r>
              <a:rPr lang="es-AR" sz="3500" dirty="0" err="1" smtClean="0"/>
              <a:t>Iosi</a:t>
            </a:r>
            <a:r>
              <a:rPr lang="es-AR" sz="3500" dirty="0" smtClean="0"/>
              <a:t> nos explica acerca de las HARVAAT HAMINIM</a:t>
            </a:r>
          </a:p>
          <a:p>
            <a:pPr marL="0" indent="0">
              <a:buNone/>
            </a:pPr>
            <a:endParaRPr lang="es-AR" sz="3500" dirty="0" smtClean="0"/>
          </a:p>
          <a:p>
            <a:r>
              <a:rPr lang="es-AR" sz="3500" dirty="0" smtClean="0"/>
              <a:t>Mientras miren el video: anoten en sus carpetas todo lo que les parezca importante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71633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5334" y="2670629"/>
            <a:ext cx="8596668" cy="1320800"/>
          </a:xfrm>
        </p:spPr>
        <p:txBody>
          <a:bodyPr/>
          <a:lstStyle/>
          <a:p>
            <a:pPr algn="ctr"/>
            <a:r>
              <a:rPr lang="es-AR" dirty="0" smtClean="0"/>
              <a:t>¿QUÉ APRENDEMOS DE LAS ARVAAT HAMINIM?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59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NOMBRES Y SIGNIFICADO DEL JAG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4766" y="1384663"/>
            <a:ext cx="8699236" cy="4656699"/>
          </a:xfrm>
        </p:spPr>
        <p:txBody>
          <a:bodyPr>
            <a:normAutofit fontScale="92500" lnSpcReduction="10000"/>
          </a:bodyPr>
          <a:lstStyle/>
          <a:p>
            <a:r>
              <a:rPr lang="es-AR" sz="3000" dirty="0" err="1" smtClean="0">
                <a:solidFill>
                  <a:schemeClr val="accent3"/>
                </a:solidFill>
              </a:rPr>
              <a:t>Jag</a:t>
            </a:r>
            <a:r>
              <a:rPr lang="es-AR" sz="3000" dirty="0" smtClean="0">
                <a:solidFill>
                  <a:schemeClr val="accent3"/>
                </a:solidFill>
              </a:rPr>
              <a:t> </a:t>
            </a:r>
            <a:r>
              <a:rPr lang="es-AR" sz="3000" dirty="0" err="1">
                <a:solidFill>
                  <a:schemeClr val="accent3"/>
                </a:solidFill>
              </a:rPr>
              <a:t>HaSukot</a:t>
            </a:r>
            <a:r>
              <a:rPr lang="es-AR" sz="3000" dirty="0"/>
              <a:t>: se celebra en recuerdo a los </a:t>
            </a:r>
            <a:r>
              <a:rPr lang="es-AR" sz="3000" dirty="0" err="1"/>
              <a:t>Bnei</a:t>
            </a:r>
            <a:r>
              <a:rPr lang="es-AR" sz="3000" dirty="0"/>
              <a:t> Israel que se asentaron en cabañas (</a:t>
            </a:r>
            <a:r>
              <a:rPr lang="es-AR" sz="3000" dirty="0" err="1"/>
              <a:t>sukot</a:t>
            </a:r>
            <a:r>
              <a:rPr lang="es-AR" sz="3000" dirty="0"/>
              <a:t>) mientras viajaban por el desierto luego de </a:t>
            </a:r>
            <a:r>
              <a:rPr lang="es-AR" sz="3000" dirty="0" err="1"/>
              <a:t>Ietziat</a:t>
            </a:r>
            <a:r>
              <a:rPr lang="es-AR" sz="3000" dirty="0"/>
              <a:t> </a:t>
            </a:r>
            <a:r>
              <a:rPr lang="es-AR" sz="3000" dirty="0" err="1"/>
              <a:t>Mitzraim</a:t>
            </a:r>
            <a:r>
              <a:rPr lang="es-AR" sz="3000" dirty="0"/>
              <a:t>, la salida de Egipto. </a:t>
            </a:r>
            <a:endParaRPr lang="es-AR" sz="3000" dirty="0" smtClean="0"/>
          </a:p>
          <a:p>
            <a:r>
              <a:rPr lang="es-AR" sz="3000" dirty="0" err="1" smtClean="0">
                <a:solidFill>
                  <a:schemeClr val="accent3"/>
                </a:solidFill>
              </a:rPr>
              <a:t>Jag</a:t>
            </a:r>
            <a:r>
              <a:rPr lang="es-AR" sz="3000" dirty="0" smtClean="0">
                <a:solidFill>
                  <a:schemeClr val="accent3"/>
                </a:solidFill>
              </a:rPr>
              <a:t> </a:t>
            </a:r>
            <a:r>
              <a:rPr lang="es-AR" sz="3000" dirty="0" err="1">
                <a:solidFill>
                  <a:schemeClr val="accent3"/>
                </a:solidFill>
              </a:rPr>
              <a:t>HaAsif</a:t>
            </a:r>
            <a:r>
              <a:rPr lang="es-AR" sz="3000" dirty="0">
                <a:solidFill>
                  <a:schemeClr val="accent3"/>
                </a:solidFill>
              </a:rPr>
              <a:t> </a:t>
            </a:r>
            <a:r>
              <a:rPr lang="es-AR" sz="3000" dirty="0"/>
              <a:t>(recolección): una festividad celebrada en la época del año de recolección de la cosecha, que luego se resguardaba de las posteriores </a:t>
            </a:r>
            <a:r>
              <a:rPr lang="es-AR" sz="3000" dirty="0" smtClean="0"/>
              <a:t>lluvias.</a:t>
            </a:r>
          </a:p>
          <a:p>
            <a:r>
              <a:rPr lang="es-AR" sz="3000" dirty="0" err="1" smtClean="0">
                <a:solidFill>
                  <a:schemeClr val="accent3"/>
                </a:solidFill>
              </a:rPr>
              <a:t>Hajag</a:t>
            </a:r>
            <a:r>
              <a:rPr lang="es-AR" sz="3000" dirty="0" smtClean="0"/>
              <a:t> </a:t>
            </a:r>
            <a:r>
              <a:rPr lang="es-AR" sz="3000" dirty="0"/>
              <a:t>(La fiesta): así se refirieron </a:t>
            </a:r>
            <a:r>
              <a:rPr lang="es-AR" sz="3000" dirty="0" err="1"/>
              <a:t>Jazal</a:t>
            </a:r>
            <a:r>
              <a:rPr lang="es-AR" sz="3000" dirty="0"/>
              <a:t> (nuestros sabios) a la alegría con la que festejamos esos días.</a:t>
            </a:r>
            <a:endParaRPr lang="en-US" sz="3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094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¿CUÁLES SON LAS MITZVOT DEL JAG?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z="2500" dirty="0" smtClean="0"/>
              <a:t>Sentarse </a:t>
            </a:r>
            <a:r>
              <a:rPr lang="es-AR" sz="2500" dirty="0"/>
              <a:t>en la </a:t>
            </a:r>
            <a:r>
              <a:rPr lang="es-AR" sz="2500" dirty="0" err="1" smtClean="0"/>
              <a:t>suká</a:t>
            </a:r>
            <a:r>
              <a:rPr lang="es-AR" sz="2500" dirty="0"/>
              <a:t> </a:t>
            </a:r>
            <a:r>
              <a:rPr lang="es-AR" sz="2500" dirty="0" smtClean="0"/>
              <a:t>(comer y permanecer adentro)</a:t>
            </a:r>
            <a:endParaRPr lang="en-US" sz="2500" dirty="0"/>
          </a:p>
          <a:p>
            <a:r>
              <a:rPr lang="en-US" sz="2500" dirty="0" err="1" smtClean="0"/>
              <a:t>Tomar</a:t>
            </a:r>
            <a:r>
              <a:rPr lang="en-US" sz="2500" dirty="0" smtClean="0"/>
              <a:t> </a:t>
            </a:r>
            <a:r>
              <a:rPr lang="en-US" sz="2500" dirty="0" err="1"/>
              <a:t>los</a:t>
            </a:r>
            <a:r>
              <a:rPr lang="en-US" sz="2500" dirty="0"/>
              <a:t> </a:t>
            </a:r>
            <a:r>
              <a:rPr lang="en-US" sz="2500" dirty="0" err="1"/>
              <a:t>Arvaat</a:t>
            </a:r>
            <a:r>
              <a:rPr lang="en-US" sz="2500" dirty="0"/>
              <a:t> </a:t>
            </a:r>
            <a:r>
              <a:rPr lang="en-US" sz="2500" dirty="0" err="1"/>
              <a:t>HaMinim</a:t>
            </a:r>
            <a:r>
              <a:rPr lang="en-US" sz="2500" dirty="0" smtClean="0"/>
              <a:t>: </a:t>
            </a:r>
            <a:r>
              <a:rPr lang="es-ES" sz="2500" dirty="0"/>
              <a:t>son cuatro clases de plantas/ vegetación: </a:t>
            </a:r>
            <a:r>
              <a:rPr lang="es-ES" sz="2500" dirty="0" err="1"/>
              <a:t>etrog</a:t>
            </a:r>
            <a:r>
              <a:rPr lang="es-ES" sz="2500" dirty="0"/>
              <a:t>, </a:t>
            </a:r>
            <a:r>
              <a:rPr lang="es-ES" sz="2500" dirty="0" err="1"/>
              <a:t>lulav</a:t>
            </a:r>
            <a:r>
              <a:rPr lang="es-ES" sz="2500" dirty="0"/>
              <a:t>, hadas y </a:t>
            </a:r>
            <a:r>
              <a:rPr lang="es-ES" sz="2500" dirty="0" err="1"/>
              <a:t>aravá</a:t>
            </a:r>
            <a:r>
              <a:rPr lang="es-ES" sz="2500" dirty="0"/>
              <a:t>. Es una </a:t>
            </a:r>
            <a:r>
              <a:rPr lang="es-ES" sz="2500" dirty="0" err="1"/>
              <a:t>mitzvá</a:t>
            </a:r>
            <a:r>
              <a:rPr lang="es-ES" sz="2500" dirty="0"/>
              <a:t> de la Torá juntarlos en un ramillete, tomarlos en las manos y bendecirlos sacudiéndolos en todas las direcciones.</a:t>
            </a:r>
            <a:endParaRPr lang="en-US" sz="2500" dirty="0"/>
          </a:p>
          <a:p>
            <a:r>
              <a:rPr lang="es-AR" sz="2500" dirty="0" smtClean="0"/>
              <a:t>Estar alegres!! </a:t>
            </a:r>
            <a:r>
              <a:rPr lang="es-ES" sz="2500" dirty="0"/>
              <a:t>es una </a:t>
            </a:r>
            <a:r>
              <a:rPr lang="es-ES" sz="2500" dirty="0" err="1"/>
              <a:t>mitzvá</a:t>
            </a:r>
            <a:r>
              <a:rPr lang="es-ES" sz="2500" dirty="0"/>
              <a:t> de la Torá alegrarse en </a:t>
            </a:r>
            <a:r>
              <a:rPr lang="es-ES" sz="2500" dirty="0" err="1"/>
              <a:t>Jag</a:t>
            </a:r>
            <a:r>
              <a:rPr lang="es-ES" sz="2500" dirty="0"/>
              <a:t> </a:t>
            </a:r>
            <a:r>
              <a:rPr lang="es-ES" sz="2500" dirty="0" err="1"/>
              <a:t>HaSukot</a:t>
            </a:r>
            <a:r>
              <a:rPr lang="es-ES" sz="2500" dirty="0"/>
              <a:t>. Así está escrito: </a:t>
            </a:r>
            <a:r>
              <a:rPr lang="es-ES" sz="2500" i="1" dirty="0"/>
              <a:t>“Y te alegrarás en tu fiesta… y estarás alegre” (</a:t>
            </a:r>
            <a:r>
              <a:rPr lang="es-ES" sz="2500" i="1" dirty="0" err="1"/>
              <a:t>Devarim</a:t>
            </a:r>
            <a:r>
              <a:rPr lang="es-ES" sz="2500" i="1" dirty="0"/>
              <a:t>, 16:14)</a:t>
            </a:r>
            <a:endParaRPr lang="en-US" sz="25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79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¿Cuáles son las costumbres del </a:t>
            </a:r>
            <a:r>
              <a:rPr lang="es-AR" dirty="0" err="1" smtClean="0"/>
              <a:t>jag</a:t>
            </a:r>
            <a:r>
              <a:rPr lang="es-AR" dirty="0" smtClean="0"/>
              <a:t>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4457" y="1270000"/>
            <a:ext cx="8809545" cy="4415762"/>
          </a:xfrm>
        </p:spPr>
        <p:txBody>
          <a:bodyPr>
            <a:noAutofit/>
          </a:bodyPr>
          <a:lstStyle/>
          <a:p>
            <a:pPr lvl="0"/>
            <a:r>
              <a:rPr lang="es-AR" sz="3500" dirty="0" smtClean="0"/>
              <a:t>Recibir </a:t>
            </a:r>
            <a:r>
              <a:rPr lang="es-AR" sz="3500" dirty="0"/>
              <a:t>a los </a:t>
            </a:r>
            <a:r>
              <a:rPr lang="es-AR" sz="3500" dirty="0" err="1"/>
              <a:t>ushpizin</a:t>
            </a:r>
            <a:r>
              <a:rPr lang="es-AR" sz="3500" dirty="0"/>
              <a:t>: invitar a </a:t>
            </a:r>
            <a:r>
              <a:rPr lang="es-AR" sz="3500" dirty="0" smtClean="0"/>
              <a:t>personas que nos visiten en </a:t>
            </a:r>
            <a:r>
              <a:rPr lang="es-AR" sz="3500" dirty="0"/>
              <a:t>la </a:t>
            </a:r>
            <a:r>
              <a:rPr lang="es-AR" sz="3500" dirty="0" err="1"/>
              <a:t>suka</a:t>
            </a:r>
            <a:r>
              <a:rPr lang="es-AR" sz="3500" dirty="0"/>
              <a:t>. Algunos hacen de cuenta </a:t>
            </a:r>
            <a:r>
              <a:rPr lang="es-AR" sz="3500" dirty="0" smtClean="0"/>
              <a:t>que invitan </a:t>
            </a:r>
            <a:r>
              <a:rPr lang="es-AR" sz="3500" dirty="0"/>
              <a:t>simbólicamente a los patriarcas y matriarcas de </a:t>
            </a:r>
            <a:r>
              <a:rPr lang="es-AR" sz="3500" dirty="0" smtClean="0"/>
              <a:t>pueblo judío, personificándolos y poniendo sus nombres en la </a:t>
            </a:r>
            <a:r>
              <a:rPr lang="es-AR" sz="3500" dirty="0" err="1" smtClean="0"/>
              <a:t>suka</a:t>
            </a:r>
            <a:r>
              <a:rPr lang="es-AR" sz="3500" dirty="0" smtClean="0"/>
              <a:t> </a:t>
            </a:r>
            <a:endParaRPr lang="en-US" sz="3500" dirty="0"/>
          </a:p>
          <a:p>
            <a:r>
              <a:rPr lang="es-AR" sz="3500" dirty="0"/>
              <a:t>Decorar la </a:t>
            </a:r>
            <a:r>
              <a:rPr lang="es-AR" sz="3500" dirty="0" err="1" smtClean="0"/>
              <a:t>suca</a:t>
            </a:r>
            <a:r>
              <a:rPr lang="es-AR" sz="3500" dirty="0" smtClean="0"/>
              <a:t>: con todo lo que quieran! Frutas, guirnaldas imágenes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084656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32228"/>
            <a:ext cx="8596668" cy="1320800"/>
          </a:xfrm>
        </p:spPr>
        <p:txBody>
          <a:bodyPr/>
          <a:lstStyle/>
          <a:p>
            <a:r>
              <a:rPr lang="es-AR" dirty="0" smtClean="0"/>
              <a:t>HARVAAT HAMINIM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3486" y="1407886"/>
            <a:ext cx="9022421" cy="4938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AR" sz="3200" dirty="0" smtClean="0"/>
              <a:t>En </a:t>
            </a:r>
            <a:r>
              <a:rPr lang="es-AR" sz="3200" dirty="0" err="1"/>
              <a:t>Sukot</a:t>
            </a:r>
            <a:r>
              <a:rPr lang="es-AR" sz="3200" dirty="0"/>
              <a:t> se unifican las “cuatro especies” de plantas</a:t>
            </a:r>
            <a:r>
              <a:rPr lang="es-AR" sz="3200" dirty="0" smtClean="0"/>
              <a:t>:</a:t>
            </a:r>
          </a:p>
          <a:p>
            <a:r>
              <a:rPr lang="es-AR" sz="3200" dirty="0" smtClean="0"/>
              <a:t> </a:t>
            </a:r>
            <a:r>
              <a:rPr lang="es-AR" sz="3200" dirty="0" err="1"/>
              <a:t>Lulav</a:t>
            </a:r>
            <a:r>
              <a:rPr lang="es-AR" sz="3200" dirty="0"/>
              <a:t>: rama joven y angosta de palmera que produce dátiles. </a:t>
            </a:r>
            <a:endParaRPr lang="es-AR" sz="3200" dirty="0"/>
          </a:p>
          <a:p>
            <a:r>
              <a:rPr lang="es-AR" sz="3200" dirty="0" err="1" smtClean="0"/>
              <a:t>Etrog</a:t>
            </a:r>
            <a:r>
              <a:rPr lang="es-AR" sz="3200" dirty="0"/>
              <a:t>: fruto hermoso parecido a un limón. </a:t>
            </a:r>
            <a:endParaRPr lang="es-AR" sz="3200" dirty="0" smtClean="0"/>
          </a:p>
          <a:p>
            <a:r>
              <a:rPr lang="es-AR" sz="3200" dirty="0" smtClean="0"/>
              <a:t>Ramas </a:t>
            </a:r>
            <a:r>
              <a:rPr lang="es-AR" sz="3200" dirty="0"/>
              <a:t>de Hadas: ramas de un arbusto aromático con hojas brillantes y </a:t>
            </a:r>
            <a:r>
              <a:rPr lang="es-AR" sz="3200" dirty="0" smtClean="0"/>
              <a:t>densas.</a:t>
            </a:r>
          </a:p>
          <a:p>
            <a:r>
              <a:rPr lang="es-AR" sz="3200" dirty="0" smtClean="0"/>
              <a:t>Ramas </a:t>
            </a:r>
            <a:r>
              <a:rPr lang="es-AR" sz="3200" dirty="0"/>
              <a:t>de </a:t>
            </a:r>
            <a:r>
              <a:rPr lang="es-AR" sz="3200" dirty="0" err="1"/>
              <a:t>Aravá</a:t>
            </a:r>
            <a:r>
              <a:rPr lang="es-AR" sz="3200" dirty="0"/>
              <a:t>: ramas de un árbol que crece especialmente cerca de los ríos. </a:t>
            </a:r>
            <a:endParaRPr lang="es-AR" sz="3200" dirty="0" smtClean="0"/>
          </a:p>
          <a:p>
            <a:pPr marL="0" indent="0">
              <a:buNone/>
            </a:pPr>
            <a:r>
              <a:rPr lang="es-AR" sz="3200" dirty="0" smtClean="0"/>
              <a:t>Así </a:t>
            </a:r>
            <a:r>
              <a:rPr lang="es-AR" sz="3200" dirty="0"/>
              <a:t>dice en la Torá:</a:t>
            </a:r>
            <a:endParaRPr lang="en-US" sz="3200" dirty="0"/>
          </a:p>
          <a:p>
            <a:pPr marL="0" indent="0">
              <a:buNone/>
            </a:pPr>
            <a:r>
              <a:rPr lang="es-AR" sz="3200" i="1" dirty="0"/>
              <a:t>“Y tomaréis para vosotros en el día primero, fruto de árbol hermoso (</a:t>
            </a:r>
            <a:r>
              <a:rPr lang="es-AR" sz="3200" i="1" dirty="0" err="1"/>
              <a:t>etrog</a:t>
            </a:r>
            <a:r>
              <a:rPr lang="es-AR" sz="3200" i="1" dirty="0"/>
              <a:t>), ramas de palmeras, ramas de mirto y de sauces de los arroyos; y se regocijarán ante </a:t>
            </a:r>
            <a:r>
              <a:rPr lang="es-AR" sz="3200" i="1" dirty="0" err="1"/>
              <a:t>Adonai</a:t>
            </a:r>
            <a:r>
              <a:rPr lang="es-AR" sz="3200" i="1" dirty="0"/>
              <a:t>, vuestro Dios, por espacio de siete días” (</a:t>
            </a:r>
            <a:r>
              <a:rPr lang="es-AR" sz="3200" i="1" dirty="0" err="1"/>
              <a:t>Vaikrá</a:t>
            </a:r>
            <a:r>
              <a:rPr lang="es-AR" sz="3200" i="1" dirty="0"/>
              <a:t>, 23:40)</a:t>
            </a:r>
            <a:endParaRPr lang="en-US" sz="32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15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5771" y="609600"/>
            <a:ext cx="8998231" cy="1320800"/>
          </a:xfrm>
        </p:spPr>
        <p:txBody>
          <a:bodyPr/>
          <a:lstStyle/>
          <a:p>
            <a:pPr algn="ctr"/>
            <a:r>
              <a:rPr lang="es-AR" dirty="0" smtClean="0"/>
              <a:t>¡QUÉ LINDO Y AGRADABLE ES ESTAR JUNTOS!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es-ES" sz="3000" dirty="0">
                <a:solidFill>
                  <a:schemeClr val="tx1"/>
                </a:solidFill>
              </a:rPr>
              <a:t>En </a:t>
            </a:r>
            <a:r>
              <a:rPr lang="es-ES" sz="3000" dirty="0" err="1">
                <a:solidFill>
                  <a:schemeClr val="tx1"/>
                </a:solidFill>
              </a:rPr>
              <a:t>Sukot</a:t>
            </a:r>
            <a:r>
              <a:rPr lang="es-ES" sz="3000" dirty="0">
                <a:solidFill>
                  <a:schemeClr val="tx1"/>
                </a:solidFill>
              </a:rPr>
              <a:t> nos sentamos juntos en la </a:t>
            </a:r>
            <a:r>
              <a:rPr lang="es-ES" sz="3000" dirty="0" err="1">
                <a:solidFill>
                  <a:schemeClr val="tx1"/>
                </a:solidFill>
              </a:rPr>
              <a:t>suká</a:t>
            </a:r>
            <a:r>
              <a:rPr lang="es-ES" sz="3000" dirty="0">
                <a:solidFill>
                  <a:schemeClr val="tx1"/>
                </a:solidFill>
              </a:rPr>
              <a:t> y sostenemos los </a:t>
            </a:r>
            <a:r>
              <a:rPr lang="es-ES" sz="3000" dirty="0" err="1">
                <a:solidFill>
                  <a:schemeClr val="tx1"/>
                </a:solidFill>
              </a:rPr>
              <a:t>Arvaat</a:t>
            </a:r>
            <a:r>
              <a:rPr lang="es-ES" sz="3000" dirty="0">
                <a:solidFill>
                  <a:schemeClr val="tx1"/>
                </a:solidFill>
              </a:rPr>
              <a:t> </a:t>
            </a:r>
            <a:r>
              <a:rPr lang="es-ES" sz="3000" dirty="0" err="1">
                <a:solidFill>
                  <a:schemeClr val="tx1"/>
                </a:solidFill>
              </a:rPr>
              <a:t>HaMinim</a:t>
            </a:r>
            <a:r>
              <a:rPr lang="es-ES" sz="3000" dirty="0">
                <a:solidFill>
                  <a:schemeClr val="tx1"/>
                </a:solidFill>
              </a:rPr>
              <a:t> juntos en un mismo ramillete ¿Por qué este “juntos” es tan importante? ¿Cómo es que el sentimiento de pertenencia a un grupo, la sensación de “estar juntos”, influye en el sentir de cada uno de los que lo integran? ¿Y cómo se vincula la </a:t>
            </a:r>
            <a:r>
              <a:rPr lang="es-ES" sz="3000" dirty="0" err="1">
                <a:solidFill>
                  <a:schemeClr val="tx1"/>
                </a:solidFill>
              </a:rPr>
              <a:t>mitzvá</a:t>
            </a:r>
            <a:r>
              <a:rPr lang="es-ES" sz="3000" dirty="0">
                <a:solidFill>
                  <a:schemeClr val="tx1"/>
                </a:solidFill>
              </a:rPr>
              <a:t> de alegrarse con esta unión? De estas preguntas nos ocuparemos a </a:t>
            </a:r>
            <a:r>
              <a:rPr lang="es-ES" sz="3000" dirty="0" smtClean="0">
                <a:solidFill>
                  <a:schemeClr val="tx1"/>
                </a:solidFill>
              </a:rPr>
              <a:t>continuación. Leemos la historieta de Beto y Katia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6111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537</Words>
  <Application>Microsoft Office PowerPoint</Application>
  <PresentationFormat>Panorámica</PresentationFormat>
  <Paragraphs>34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Gisha</vt:lpstr>
      <vt:lpstr>Trebuchet MS</vt:lpstr>
      <vt:lpstr>Wingdings 3</vt:lpstr>
      <vt:lpstr>Faceta</vt:lpstr>
      <vt:lpstr>חג הסוכות</vt:lpstr>
      <vt:lpstr>Presentación de PowerPoint</vt:lpstr>
      <vt:lpstr>Consigna:</vt:lpstr>
      <vt:lpstr>¿QUÉ APRENDEMOS DE LAS ARVAAT HAMINIM?</vt:lpstr>
      <vt:lpstr>NOMBRES Y SIGNIFICADO DEL JAG</vt:lpstr>
      <vt:lpstr>¿CUÁLES SON LAS MITZVOT DEL JAG?</vt:lpstr>
      <vt:lpstr>¿Cuáles son las costumbres del jag?</vt:lpstr>
      <vt:lpstr>HARVAAT HAMINIM</vt:lpstr>
      <vt:lpstr>¡QUÉ LINDO Y AGRADABLE ES ESTAR JUNTOS!</vt:lpstr>
      <vt:lpstr>Presentación de PowerPoint</vt:lpstr>
      <vt:lpstr>Presentación de PowerPoint</vt:lpstr>
      <vt:lpstr>¿CANTAMOS?</vt:lpstr>
      <vt:lpstr>Y PARA USTEDES…  ¿POR QUÉ CREEN QUE ES IMPORTANTE ESTAR JUNTOS COMO LAS ARVAAT HAMINIM?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חג הסוכות</dc:title>
  <dc:creator>Elyan</dc:creator>
  <cp:lastModifiedBy>Elyan</cp:lastModifiedBy>
  <cp:revision>8</cp:revision>
  <dcterms:created xsi:type="dcterms:W3CDTF">2020-10-02T12:51:40Z</dcterms:created>
  <dcterms:modified xsi:type="dcterms:W3CDTF">2020-10-02T14:14:03Z</dcterms:modified>
</cp:coreProperties>
</file>