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7" r:id="rId2"/>
    <p:sldMasterId id="2147483673" r:id="rId3"/>
  </p:sldMasterIdLst>
  <p:notesMasterIdLst>
    <p:notesMasterId r:id="rId13"/>
  </p:notesMasterIdLst>
  <p:sldIdLst>
    <p:sldId id="262" r:id="rId4"/>
    <p:sldId id="263" r:id="rId5"/>
    <p:sldId id="264" r:id="rId6"/>
    <p:sldId id="269" r:id="rId7"/>
    <p:sldId id="271" r:id="rId8"/>
    <p:sldId id="285" r:id="rId9"/>
    <p:sldId id="272" r:id="rId10"/>
    <p:sldId id="286" r:id="rId11"/>
    <p:sldId id="287" r:id="rId1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09B"/>
    <a:srgbClr val="293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1"/>
    <p:restoredTop sz="86585"/>
  </p:normalViewPr>
  <p:slideViewPr>
    <p:cSldViewPr snapToGrid="0" snapToObjects="1">
      <p:cViewPr varScale="1">
        <p:scale>
          <a:sx n="64" d="100"/>
          <a:sy n="64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B20D2-7ADD-2842-8E3D-AA8391DFCD0E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4BAF1-B0CD-F148-910F-BDA36B12FA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437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BAF1-B0CD-F148-910F-BDA36B12FAE8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342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FC8B8B9-EBEA-1F40-BD88-6446A6C8382E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4CD757-1AFF-9641-B0F7-A40DC7E38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2360DD-7515-C144-9665-DD0E49B54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CFA074-1760-F147-83F4-7DB4595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F37FE8-70BD-2247-8A3D-C1652C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9C89B2-8FD3-5F42-9CCF-63ABF22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6053692-CEAE-FF43-ACF7-073E60D83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8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1F596-0BEA-AA40-B85A-9BB0A162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769F4F2-E372-2045-9C38-DD587CCE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A4FC3E5-F3D3-984A-AA6C-3113DC1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C42CB1-3FB8-CA4D-A463-C9432E31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054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556F1A16-2EE2-CD43-B65F-F40C5BB0D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954" r="12954"/>
          <a:stretch/>
        </p:blipFill>
        <p:spPr>
          <a:xfrm>
            <a:off x="2" y="-48021"/>
            <a:ext cx="12191998" cy="689487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62B3FD59-CACC-7946-B3CA-B9C604E7BFC0}"/>
              </a:ext>
            </a:extLst>
          </p:cNvPr>
          <p:cNvSpPr/>
          <p:nvPr userDrawn="1"/>
        </p:nvSpPr>
        <p:spPr>
          <a:xfrm>
            <a:off x="1542588" y="1140951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FC8B8B9-EBEA-1F40-BD88-6446A6C8382E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2360DD-7515-C144-9665-DD0E49B54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CFA074-1760-F147-83F4-7DB4595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F37FE8-70BD-2247-8A3D-C1652C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9C89B2-8FD3-5F42-9CCF-63ABF22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6053692-CEAE-FF43-ACF7-073E60D83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06B45D7-4F6B-C84E-984D-56C591BA3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89946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DE3042-6F52-1240-873A-70D97910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79EB66-3E7D-394B-94E3-850B9EDD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A490C6-FF48-BD47-B066-A826D92E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C85437-ADBD-2F40-AE10-BF9EE2E6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12809A3-4D21-A84D-AB0A-58DA887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841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85FFD-21BA-3E45-9C01-B304E30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E41F8-8E0E-2E4C-AE41-CA6D74E5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28A894-4A75-C349-A60D-889CE38B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ECBDAF2-CBDF-5647-B7AD-ED7EBCF4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170A00-BD92-A947-8706-D176A9E8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8FD8D9-7FCE-2548-90EE-D4120BB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24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1F596-0BEA-AA40-B85A-9BB0A162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769F4F2-E372-2045-9C38-DD587CCE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A4FC3E5-F3D3-984A-AA6C-3113DC1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C42CB1-3FB8-CA4D-A463-C9432E31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111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0D85488-3903-C24A-A926-5B669D0163EC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9A4A19A-7C67-564D-AFBC-4CDBCE7B5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11" name="Subtítulo 2">
            <a:extLst>
              <a:ext uri="{FF2B5EF4-FFF2-40B4-BE49-F238E27FC236}">
                <a16:creationId xmlns="" xmlns:a16="http://schemas.microsoft.com/office/drawing/2014/main" id="{99206DC4-F7EE-0647-B63B-2C700E56C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A251CF9-F876-3848-AEAE-E2D6EEEEB4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DE3042-6F52-1240-873A-70D97910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79EB66-3E7D-394B-94E3-850B9EDD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A490C6-FF48-BD47-B066-A826D92E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C85437-ADBD-2F40-AE10-BF9EE2E6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12809A3-4D21-A84D-AB0A-58DA887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677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85FFD-21BA-3E45-9C01-B304E30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E41F8-8E0E-2E4C-AE41-CA6D74E5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28A894-4A75-C349-A60D-889CE38B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ECBDAF2-CBDF-5647-B7AD-ED7EBCF4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170A00-BD92-A947-8706-D176A9E8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8FD8D9-7FCE-2548-90EE-D4120BB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299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1F596-0BEA-AA40-B85A-9BB0A162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769F4F2-E372-2045-9C38-DD587CCE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A4FC3E5-F3D3-984A-AA6C-3113DC1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C42CB1-3FB8-CA4D-A463-C9432E31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8570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FC8B8B9-EBEA-1F40-BD88-6446A6C8382E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4CD757-1AFF-9641-B0F7-A40DC7E38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2360DD-7515-C144-9665-DD0E49B54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CFA074-1760-F147-83F4-7DB4595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F37FE8-70BD-2247-8A3D-C1652C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9C89B2-8FD3-5F42-9CCF-63ABF22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6053692-CEAE-FF43-ACF7-073E60D83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9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0D85488-3903-C24A-A926-5B669D0163EC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9A4A19A-7C67-564D-AFBC-4CDBCE7B5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11" name="Subtítulo 2">
            <a:extLst>
              <a:ext uri="{FF2B5EF4-FFF2-40B4-BE49-F238E27FC236}">
                <a16:creationId xmlns="" xmlns:a16="http://schemas.microsoft.com/office/drawing/2014/main" id="{99206DC4-F7EE-0647-B63B-2C700E56C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A251CF9-F876-3848-AEAE-E2D6EEEEB4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DE3042-6F52-1240-873A-70D97910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79EB66-3E7D-394B-94E3-850B9EDD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A490C6-FF48-BD47-B066-A826D92E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C85437-ADBD-2F40-AE10-BF9EE2E6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12809A3-4D21-A84D-AB0A-58DA887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9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85FFD-21BA-3E45-9C01-B304E30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E41F8-8E0E-2E4C-AE41-CA6D74E5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28A894-4A75-C349-A60D-889CE38B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ECBDAF2-CBDF-5647-B7AD-ED7EBCF4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170A00-BD92-A947-8706-D176A9E8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8FD8D9-7FCE-2548-90EE-D4120BB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386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D664B4F-B1C3-854A-B922-1D805C28A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136355"/>
            <a:ext cx="12192000" cy="721645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AB7D8A1-0339-B545-805C-5E71D7C6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7140190-EC07-514A-B038-9639EA72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B99FB5-6A61-A448-BA74-E353D2E9A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EF7ECB9-E1A9-394C-BDC2-94651E3E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0BE866-3175-0849-BF7F-E32F2B6EC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16A8A93D-4BE2-4C42-B2C0-40FDD0E695B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25980" y="6000291"/>
            <a:ext cx="1540041" cy="83897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AC039A45-98F3-7D44-A5FC-A1DFE8325037}"/>
              </a:ext>
            </a:extLst>
          </p:cNvPr>
          <p:cNvCxnSpPr/>
          <p:nvPr userDrawn="1"/>
        </p:nvCxnSpPr>
        <p:spPr>
          <a:xfrm>
            <a:off x="814394" y="1704976"/>
            <a:ext cx="10584000" cy="0"/>
          </a:xfrm>
          <a:prstGeom prst="line">
            <a:avLst/>
          </a:prstGeom>
          <a:ln>
            <a:solidFill>
              <a:srgbClr val="66B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8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6F09107-7ACE-E14C-8A2C-8D245D03F9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048" y="6136355"/>
            <a:ext cx="12192000" cy="721645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AB7D8A1-0339-B545-805C-5E71D7C6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7140190-EC07-514A-B038-9639EA72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B99FB5-6A61-A448-BA74-E353D2E9A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EF7ECB9-E1A9-394C-BDC2-94651E3E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0BE866-3175-0849-BF7F-E32F2B6EC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16A8A93D-4BE2-4C42-B2C0-40FDD0E695B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25980" y="6000291"/>
            <a:ext cx="1540041" cy="83897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EB222E1C-3B8E-2E42-897A-7309E6D9036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F49D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89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AB7D8A1-0339-B545-805C-5E71D7C6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7140190-EC07-514A-B038-9639EA72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B99FB5-6A61-A448-BA74-E353D2E9A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10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CD6E5-2AE6-AB43-B379-96D9E4A472A3}" type="datetimeFigureOut">
              <a:rPr lang="es-AR" smtClean="0"/>
              <a:t>7/5/2020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EF7ECB9-E1A9-394C-BDC2-94651E3E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03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0BE866-3175-0849-BF7F-E32F2B6EC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0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1BD87061-3967-A54E-A546-3207BCF9D3E9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2450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C3C6907-EFE3-E54F-9333-7E6C53CF26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4709" y="6131075"/>
            <a:ext cx="7002581" cy="723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DF6D69B-E9CB-0042-8066-28A2D3C0C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7297"/>
          <a:stretch/>
        </p:blipFill>
        <p:spPr>
          <a:xfrm>
            <a:off x="9471950" y="6130657"/>
            <a:ext cx="2760105" cy="7244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09EF385-7AC7-004A-94A8-C282A787F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7554"/>
          <a:stretch/>
        </p:blipFill>
        <p:spPr>
          <a:xfrm>
            <a:off x="1" y="6130657"/>
            <a:ext cx="2941474" cy="7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8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2C9055E5-3CEE-3246-A4E1-F129F8742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 smtClean="0">
                <a:solidFill>
                  <a:srgbClr val="293990"/>
                </a:solidFill>
              </a:rPr>
              <a:t>TANAJ</a:t>
            </a:r>
            <a:r>
              <a:rPr lang="es-AR" b="1" dirty="0" smtClean="0">
                <a:solidFill>
                  <a:srgbClr val="293990"/>
                </a:solidFill>
              </a:rPr>
              <a:t/>
            </a:r>
            <a:br>
              <a:rPr lang="es-AR" b="1" dirty="0" smtClean="0">
                <a:solidFill>
                  <a:srgbClr val="293990"/>
                </a:solidFill>
              </a:rPr>
            </a:br>
            <a:r>
              <a:rPr lang="he-IL" sz="8000" b="1" dirty="0" smtClean="0">
                <a:solidFill>
                  <a:srgbClr val="293990"/>
                </a:solidFill>
              </a:rPr>
              <a:t>תנ''ך</a:t>
            </a:r>
            <a:endParaRPr lang="es-AR" sz="8000" b="1" dirty="0">
              <a:solidFill>
                <a:srgbClr val="293990"/>
              </a:solidFill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="" xmlns:a16="http://schemas.microsoft.com/office/drawing/2014/main" id="{95F6B0C1-2613-A44C-A693-0F60A2960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AR" sz="3600" dirty="0" smtClean="0">
                <a:solidFill>
                  <a:srgbClr val="293990"/>
                </a:solidFill>
              </a:rPr>
              <a:t>Clase Virtual nro. 3 – 7/5/2020</a:t>
            </a:r>
            <a:endParaRPr lang="es-AR" sz="3600" dirty="0">
              <a:solidFill>
                <a:srgbClr val="293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872B87-B370-1C44-A5DE-54409B9DD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897" y="1383485"/>
            <a:ext cx="8894169" cy="2878111"/>
          </a:xfrm>
        </p:spPr>
        <p:txBody>
          <a:bodyPr>
            <a:normAutofit fontScale="90000"/>
          </a:bodyPr>
          <a:lstStyle/>
          <a:p>
            <a:r>
              <a:rPr lang="en-US" sz="5400" b="1" dirty="0" err="1" smtClean="0">
                <a:solidFill>
                  <a:srgbClr val="293990"/>
                </a:solidFill>
              </a:rPr>
              <a:t>Respasemos</a:t>
            </a:r>
            <a:r>
              <a:rPr lang="en-US" sz="5400" b="1" dirty="0" smtClean="0">
                <a:solidFill>
                  <a:srgbClr val="293990"/>
                </a:solidFill>
              </a:rPr>
              <a:t> lo </a:t>
            </a:r>
            <a:r>
              <a:rPr lang="en-US" sz="5400" b="1" dirty="0" err="1" smtClean="0">
                <a:solidFill>
                  <a:srgbClr val="293990"/>
                </a:solidFill>
              </a:rPr>
              <a:t>visto</a:t>
            </a:r>
            <a:r>
              <a:rPr lang="en-US" sz="5400" b="1" dirty="0" smtClean="0">
                <a:solidFill>
                  <a:srgbClr val="293990"/>
                </a:solidFill>
              </a:rPr>
              <a:t> hasta </a:t>
            </a:r>
            <a:r>
              <a:rPr lang="en-US" sz="5400" b="1" dirty="0" err="1" smtClean="0">
                <a:solidFill>
                  <a:srgbClr val="293990"/>
                </a:solidFill>
              </a:rPr>
              <a:t>ahora</a:t>
            </a:r>
            <a:r>
              <a:rPr lang="en-US" sz="5400" b="1" dirty="0" smtClean="0">
                <a:solidFill>
                  <a:srgbClr val="293990"/>
                </a:solidFill>
              </a:rPr>
              <a:t>…</a:t>
            </a:r>
            <a:br>
              <a:rPr lang="en-US" sz="5400" b="1" dirty="0" smtClean="0">
                <a:solidFill>
                  <a:srgbClr val="293990"/>
                </a:solidFill>
              </a:rPr>
            </a:br>
            <a:r>
              <a:rPr lang="en-US" sz="5400" b="1" dirty="0" smtClean="0">
                <a:solidFill>
                  <a:srgbClr val="293990"/>
                </a:solidFill>
              </a:rPr>
              <a:t>BERESHIT (</a:t>
            </a:r>
            <a:r>
              <a:rPr lang="en-US" sz="5400" b="1" dirty="0" err="1" smtClean="0">
                <a:solidFill>
                  <a:srgbClr val="293990"/>
                </a:solidFill>
              </a:rPr>
              <a:t>Génesis</a:t>
            </a:r>
            <a:r>
              <a:rPr lang="en-US" sz="5400" b="1" dirty="0" smtClean="0">
                <a:solidFill>
                  <a:srgbClr val="293990"/>
                </a:solidFill>
              </a:rPr>
              <a:t>)</a:t>
            </a:r>
            <a:br>
              <a:rPr lang="en-US" sz="5400" b="1" dirty="0" smtClean="0">
                <a:solidFill>
                  <a:srgbClr val="293990"/>
                </a:solidFill>
              </a:rPr>
            </a:br>
            <a:r>
              <a:rPr lang="en-US" sz="4000" b="1" dirty="0" smtClean="0">
                <a:solidFill>
                  <a:srgbClr val="293990"/>
                </a:solidFill>
              </a:rPr>
              <a:t>PEREK</a:t>
            </a:r>
            <a:r>
              <a:rPr lang="en-US" sz="4400" b="1" dirty="0" smtClean="0">
                <a:solidFill>
                  <a:srgbClr val="293990"/>
                </a:solidFill>
              </a:rPr>
              <a:t> 12 </a:t>
            </a:r>
            <a:r>
              <a:rPr lang="he-IL" sz="4400" b="1" dirty="0" smtClean="0">
                <a:solidFill>
                  <a:srgbClr val="293990"/>
                </a:solidFill>
              </a:rPr>
              <a:t>פרק</a:t>
            </a:r>
            <a:r>
              <a:rPr lang="en-US" sz="4400" b="1" dirty="0" smtClean="0">
                <a:solidFill>
                  <a:srgbClr val="293990"/>
                </a:solidFill>
              </a:rPr>
              <a:t/>
            </a:r>
            <a:br>
              <a:rPr lang="en-US" sz="4400" b="1" dirty="0" smtClean="0">
                <a:solidFill>
                  <a:srgbClr val="293990"/>
                </a:solidFill>
              </a:rPr>
            </a:br>
            <a:r>
              <a:rPr lang="en-US" sz="4000" b="1" dirty="0" smtClean="0">
                <a:solidFill>
                  <a:srgbClr val="293990"/>
                </a:solidFill>
              </a:rPr>
              <a:t>PEREK</a:t>
            </a:r>
            <a:r>
              <a:rPr lang="en-US" sz="4400" b="1" dirty="0" smtClean="0">
                <a:solidFill>
                  <a:srgbClr val="293990"/>
                </a:solidFill>
              </a:rPr>
              <a:t> 13</a:t>
            </a:r>
            <a:r>
              <a:rPr lang="he-IL" sz="4400" b="1" dirty="0" smtClean="0">
                <a:solidFill>
                  <a:srgbClr val="293990"/>
                </a:solidFill>
              </a:rPr>
              <a:t>פרק </a:t>
            </a:r>
            <a:endParaRPr lang="es-AR" sz="4400" b="1" dirty="0">
              <a:solidFill>
                <a:srgbClr val="29399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244589" y="4291576"/>
            <a:ext cx="187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 smtClean="0">
                <a:solidFill>
                  <a:srgbClr val="293990"/>
                </a:solidFill>
              </a:rPr>
              <a:t>Pero…</a:t>
            </a:r>
            <a:endParaRPr lang="es-AR" sz="3600" b="1" dirty="0">
              <a:solidFill>
                <a:srgbClr val="293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B30607-94CE-CE43-ABCC-23181F96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sz="5400" b="1" dirty="0" smtClean="0">
                <a:solidFill>
                  <a:srgbClr val="293990"/>
                </a:solidFill>
              </a:rPr>
              <a:t>PEREK 12, </a:t>
            </a:r>
            <a:r>
              <a:rPr lang="es-AR" sz="5400" b="1" dirty="0" err="1" smtClean="0">
                <a:solidFill>
                  <a:srgbClr val="293990"/>
                </a:solidFill>
              </a:rPr>
              <a:t>Pasuk</a:t>
            </a:r>
            <a:r>
              <a:rPr lang="es-AR" sz="5400" b="1" dirty="0" smtClean="0">
                <a:solidFill>
                  <a:srgbClr val="293990"/>
                </a:solidFill>
              </a:rPr>
              <a:t> 1: </a:t>
            </a:r>
            <a:br>
              <a:rPr lang="es-AR" sz="5400" b="1" dirty="0" smtClean="0">
                <a:solidFill>
                  <a:srgbClr val="293990"/>
                </a:solidFill>
              </a:rPr>
            </a:br>
            <a:r>
              <a:rPr lang="es-AR" sz="5400" b="1" dirty="0" smtClean="0">
                <a:solidFill>
                  <a:srgbClr val="293990"/>
                </a:solidFill>
              </a:rPr>
              <a:t>“D-s le dice a Abraham…”</a:t>
            </a:r>
            <a:endParaRPr lang="es-AR" sz="5400" b="1" dirty="0">
              <a:solidFill>
                <a:srgbClr val="29399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E12765F-BDD7-8446-A995-05AEEFDBD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51493"/>
            <a:ext cx="4438338" cy="2910251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rgbClr val="293990"/>
                </a:solidFill>
              </a:rPr>
              <a:t>¿Dónde vivía Abraham antes?</a:t>
            </a:r>
            <a:endParaRPr lang="es-AR" dirty="0" smtClean="0">
              <a:solidFill>
                <a:srgbClr val="293990"/>
              </a:solidFill>
            </a:endParaRPr>
          </a:p>
          <a:p>
            <a:r>
              <a:rPr lang="es-AR" dirty="0" smtClean="0">
                <a:solidFill>
                  <a:srgbClr val="293990"/>
                </a:solidFill>
              </a:rPr>
              <a:t>¿Cuál era la creencia que predominaba en su tierra?</a:t>
            </a:r>
          </a:p>
          <a:p>
            <a:r>
              <a:rPr lang="es-AR" dirty="0" smtClean="0">
                <a:solidFill>
                  <a:srgbClr val="293990"/>
                </a:solidFill>
              </a:rPr>
              <a:t>¿Cuál es la Fe en la que Abraham comienza a creer?</a:t>
            </a:r>
            <a:endParaRPr lang="es-AR" dirty="0">
              <a:solidFill>
                <a:srgbClr val="29399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302" y="1918456"/>
            <a:ext cx="5561350" cy="39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EB5338B7-CFE6-6A46-A4A4-1F7BDEAE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sz="5400" b="1" dirty="0" smtClean="0">
                <a:solidFill>
                  <a:srgbClr val="293990"/>
                </a:solidFill>
              </a:rPr>
              <a:t>La doble promesa</a:t>
            </a:r>
            <a:endParaRPr lang="es-AR" sz="5400" b="1" dirty="0">
              <a:solidFill>
                <a:srgbClr val="293990"/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7C183C04-FCBB-1D4B-8100-25EFA26D4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99620" y="1840615"/>
            <a:ext cx="2698224" cy="767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3600" b="1" dirty="0" smtClean="0">
                <a:solidFill>
                  <a:srgbClr val="293990"/>
                </a:solidFill>
              </a:rPr>
              <a:t>TIERRA</a:t>
            </a:r>
            <a:endParaRPr lang="es-AR" sz="3600" b="1" dirty="0">
              <a:solidFill>
                <a:srgbClr val="29399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051684" y="2574616"/>
            <a:ext cx="2818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rgbClr val="293990"/>
                </a:solidFill>
              </a:rPr>
              <a:t>¿Qué pueblo?</a:t>
            </a:r>
          </a:p>
          <a:p>
            <a:pPr algn="ctr"/>
            <a:r>
              <a:rPr lang="es-AR" b="1" dirty="0" smtClean="0">
                <a:solidFill>
                  <a:srgbClr val="293990"/>
                </a:solidFill>
              </a:rPr>
              <a:t>¿Qué tierra?</a:t>
            </a:r>
          </a:p>
          <a:p>
            <a:pPr algn="ctr"/>
            <a:r>
              <a:rPr lang="es-AR" b="1" dirty="0" smtClean="0">
                <a:solidFill>
                  <a:srgbClr val="293990"/>
                </a:solidFill>
              </a:rPr>
              <a:t>¿Qué otras preguntas se habrá hecho Abraham?</a:t>
            </a:r>
            <a:endParaRPr lang="es-AR" b="1" dirty="0">
              <a:solidFill>
                <a:srgbClr val="293990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="" xmlns:a16="http://schemas.microsoft.com/office/drawing/2014/main" id="{7C183C04-FCBB-1D4B-8100-25EFA26D4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3073" y="1791928"/>
            <a:ext cx="2698224" cy="767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3600" b="1" dirty="0" smtClean="0">
                <a:solidFill>
                  <a:srgbClr val="293990"/>
                </a:solidFill>
              </a:rPr>
              <a:t>PUEBLO</a:t>
            </a:r>
            <a:endParaRPr lang="es-AR" sz="3600" b="1" dirty="0">
              <a:solidFill>
                <a:srgbClr val="29399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300" y="2413669"/>
            <a:ext cx="2599544" cy="34099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47" y="2360988"/>
            <a:ext cx="3819005" cy="31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10" y="1965734"/>
            <a:ext cx="4821323" cy="33992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sz="5400" b="1" dirty="0" smtClean="0">
                <a:solidFill>
                  <a:srgbClr val="293990"/>
                </a:solidFill>
              </a:rPr>
              <a:t>Abraham decide irse…</a:t>
            </a:r>
            <a:endParaRPr lang="es-AR" sz="5400" b="1" dirty="0">
              <a:solidFill>
                <a:srgbClr val="29399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463933" y="3480315"/>
            <a:ext cx="218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chemeClr val="accent2"/>
                </a:solidFill>
              </a:rPr>
              <a:t>Lot </a:t>
            </a:r>
            <a:r>
              <a:rPr lang="he-IL" sz="2400" b="1" dirty="0" smtClean="0">
                <a:solidFill>
                  <a:schemeClr val="accent2"/>
                </a:solidFill>
              </a:rPr>
              <a:t>לוט</a:t>
            </a:r>
            <a:endParaRPr lang="es-AR" sz="2400" b="1" dirty="0">
              <a:solidFill>
                <a:schemeClr val="accent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211418" y="1865463"/>
            <a:ext cx="202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err="1" smtClean="0">
                <a:solidFill>
                  <a:schemeClr val="accent2"/>
                </a:solidFill>
              </a:rPr>
              <a:t>Sarai</a:t>
            </a:r>
            <a:r>
              <a:rPr lang="es-AR" sz="2400" b="1" dirty="0" smtClean="0">
                <a:solidFill>
                  <a:schemeClr val="accent2"/>
                </a:solidFill>
              </a:rPr>
              <a:t> </a:t>
            </a:r>
            <a:r>
              <a:rPr lang="he-IL" sz="2400" b="1" dirty="0" smtClean="0">
                <a:solidFill>
                  <a:schemeClr val="accent2"/>
                </a:solidFill>
              </a:rPr>
              <a:t>שרי</a:t>
            </a:r>
            <a:endParaRPr lang="es-AR" sz="2400" b="1" dirty="0">
              <a:solidFill>
                <a:schemeClr val="accent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85683" y="4308659"/>
            <a:ext cx="213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chemeClr val="accent2"/>
                </a:solidFill>
              </a:rPr>
              <a:t>Abraham </a:t>
            </a:r>
            <a:r>
              <a:rPr lang="he-IL" sz="2400" b="1" dirty="0" smtClean="0">
                <a:solidFill>
                  <a:schemeClr val="accent2"/>
                </a:solidFill>
              </a:rPr>
              <a:t>אברהם</a:t>
            </a:r>
            <a:endParaRPr lang="es-AR" sz="2400" b="1" dirty="0">
              <a:solidFill>
                <a:schemeClr val="accent2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V="1">
            <a:off x="6631961" y="3665337"/>
            <a:ext cx="2242898" cy="45811"/>
          </a:xfrm>
          <a:prstGeom prst="straightConnector1">
            <a:avLst/>
          </a:prstGeom>
          <a:ln w="38100">
            <a:solidFill>
              <a:srgbClr val="29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3666399" y="4144266"/>
            <a:ext cx="1053207" cy="301246"/>
          </a:xfrm>
          <a:prstGeom prst="straightConnector1">
            <a:avLst/>
          </a:prstGeom>
          <a:ln w="38100">
            <a:solidFill>
              <a:srgbClr val="29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4347148" y="2415044"/>
            <a:ext cx="1304145" cy="1037032"/>
          </a:xfrm>
          <a:prstGeom prst="straightConnector1">
            <a:avLst/>
          </a:prstGeom>
          <a:ln w="38100">
            <a:solidFill>
              <a:srgbClr val="29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023" y="365125"/>
            <a:ext cx="10059649" cy="1325563"/>
          </a:xfrm>
        </p:spPr>
        <p:txBody>
          <a:bodyPr/>
          <a:lstStyle/>
          <a:p>
            <a:r>
              <a:rPr lang="es-AR" b="1" dirty="0" smtClean="0">
                <a:solidFill>
                  <a:srgbClr val="293990"/>
                </a:solidFill>
              </a:rPr>
              <a:t>PEREK 13: Hay pelea entre los pastores…</a:t>
            </a:r>
            <a:endParaRPr lang="es-AR" b="1" dirty="0">
              <a:solidFill>
                <a:srgbClr val="29399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117" y="2565053"/>
            <a:ext cx="4801295" cy="34572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60043" y="1812200"/>
            <a:ext cx="648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chemeClr val="accent2"/>
                </a:solidFill>
              </a:rPr>
              <a:t>¿Qué le dice Abraham a Lot?</a:t>
            </a:r>
            <a:endParaRPr lang="es-AR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88" y="1934493"/>
            <a:ext cx="4240747" cy="31805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411" y="1885797"/>
            <a:ext cx="4248266" cy="2821114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 smtClean="0">
                <a:solidFill>
                  <a:srgbClr val="293990"/>
                </a:solidFill>
              </a:rPr>
              <a:t>PEREK 13 – Se separan Abraham y Lot</a:t>
            </a:r>
            <a:endParaRPr lang="es-AR" b="1" dirty="0">
              <a:solidFill>
                <a:srgbClr val="29399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13" y="3659015"/>
            <a:ext cx="1848108" cy="2095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64" y="3659015"/>
            <a:ext cx="1525407" cy="22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800" b="1" dirty="0" smtClean="0">
                <a:solidFill>
                  <a:srgbClr val="293990"/>
                </a:solidFill>
              </a:rPr>
              <a:t>Una reflexión sobre esta historia…</a:t>
            </a:r>
            <a:endParaRPr lang="es-AR" sz="4800" b="1" dirty="0">
              <a:solidFill>
                <a:srgbClr val="29399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19331" y="1825625"/>
            <a:ext cx="10334469" cy="1742034"/>
          </a:xfrm>
        </p:spPr>
        <p:txBody>
          <a:bodyPr/>
          <a:lstStyle/>
          <a:p>
            <a:pPr marL="0" indent="0" algn="just">
              <a:buNone/>
            </a:pPr>
            <a:r>
              <a:rPr lang="es-AR" dirty="0" smtClean="0">
                <a:solidFill>
                  <a:srgbClr val="293990"/>
                </a:solidFill>
              </a:rPr>
              <a:t>Durante el PEREK 12 podemos leer acerca de la vida de Abraham, lo que D-s le dice, lo que finalmente decide hacer Abraham, pero si repasamos el texto no se encuentra “la voz” de </a:t>
            </a:r>
            <a:r>
              <a:rPr lang="es-AR" dirty="0" err="1" smtClean="0">
                <a:solidFill>
                  <a:srgbClr val="293990"/>
                </a:solidFill>
              </a:rPr>
              <a:t>Arabham</a:t>
            </a:r>
            <a:r>
              <a:rPr lang="es-AR" dirty="0">
                <a:solidFill>
                  <a:srgbClr val="293990"/>
                </a:solidFill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595" y="3241863"/>
            <a:ext cx="3471205" cy="2600631"/>
          </a:xfrm>
          <a:prstGeom prst="rect">
            <a:avLst/>
          </a:prstGeom>
        </p:spPr>
      </p:pic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1199213" y="3317284"/>
            <a:ext cx="6625652" cy="252521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AR" dirty="0" smtClean="0">
                <a:solidFill>
                  <a:schemeClr val="accent2"/>
                </a:solidFill>
              </a:rPr>
              <a:t>¿Por qué creen que pasa esto?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AR" dirty="0" smtClean="0">
                <a:solidFill>
                  <a:schemeClr val="accent2"/>
                </a:solidFill>
              </a:rPr>
              <a:t>¿Creen que, quien contó esta historia, decidió no escribir lo que decía Abraham?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AR" dirty="0" smtClean="0">
                <a:solidFill>
                  <a:schemeClr val="accent2"/>
                </a:solidFill>
              </a:rPr>
              <a:t>¿Por qué?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AR" dirty="0" smtClean="0">
                <a:solidFill>
                  <a:schemeClr val="accent2"/>
                </a:solidFill>
              </a:rPr>
              <a:t>¿Qué creen que habrá contestado Abraham?</a:t>
            </a:r>
            <a:endParaRPr lang="es-A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0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6600" b="1" dirty="0" smtClean="0">
                <a:solidFill>
                  <a:schemeClr val="accent2"/>
                </a:solidFill>
              </a:rPr>
              <a:t>ACTIVIDAD</a:t>
            </a:r>
            <a:endParaRPr lang="es-AR" b="1" dirty="0">
              <a:solidFill>
                <a:schemeClr val="accent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sz="3600" b="1" dirty="0" smtClean="0">
                <a:solidFill>
                  <a:srgbClr val="24509B"/>
                </a:solidFill>
              </a:rPr>
              <a:t>ACTIVIDAD Nro. 1:</a:t>
            </a:r>
          </a:p>
          <a:p>
            <a:r>
              <a:rPr lang="es-AR" dirty="0" smtClean="0">
                <a:solidFill>
                  <a:srgbClr val="24509B"/>
                </a:solidFill>
              </a:rPr>
              <a:t>Escribe una conversación entre D-s y Abraham, basándote en el texto (lo que D-s le dice) y pensando qué le hubiera preguntado Abraham, o qué hubiera dicho.</a:t>
            </a:r>
          </a:p>
          <a:p>
            <a:r>
              <a:rPr lang="es-AR" dirty="0" smtClean="0">
                <a:solidFill>
                  <a:srgbClr val="24509B"/>
                </a:solidFill>
              </a:rPr>
              <a:t>Al menos 5 preguntas con sus respuestas.</a:t>
            </a:r>
            <a:endParaRPr lang="es-AR" dirty="0">
              <a:solidFill>
                <a:srgbClr val="24509B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sz="3600" b="1" dirty="0" smtClean="0">
                <a:solidFill>
                  <a:srgbClr val="24509B"/>
                </a:solidFill>
              </a:rPr>
              <a:t>ACTIVIDAD Nro. 2:</a:t>
            </a:r>
          </a:p>
          <a:p>
            <a:r>
              <a:rPr lang="es-AR" dirty="0" smtClean="0">
                <a:solidFill>
                  <a:srgbClr val="24509B"/>
                </a:solidFill>
              </a:rPr>
              <a:t>Elige el momento de esta historia que más te haya gustado.</a:t>
            </a:r>
          </a:p>
          <a:p>
            <a:r>
              <a:rPr lang="es-AR" dirty="0" smtClean="0">
                <a:solidFill>
                  <a:srgbClr val="24509B"/>
                </a:solidFill>
              </a:rPr>
              <a:t>Realiza tu propia obra de arte sobre la escena elegida. (puede ser un </a:t>
            </a:r>
            <a:r>
              <a:rPr lang="es-AR" dirty="0" err="1" smtClean="0">
                <a:solidFill>
                  <a:srgbClr val="24509B"/>
                </a:solidFill>
              </a:rPr>
              <a:t>colagge</a:t>
            </a:r>
            <a:r>
              <a:rPr lang="es-AR" dirty="0" smtClean="0">
                <a:solidFill>
                  <a:srgbClr val="24509B"/>
                </a:solidFill>
              </a:rPr>
              <a:t>, o un dibujo, pintura, escultura)</a:t>
            </a:r>
            <a:endParaRPr lang="es-AR" dirty="0">
              <a:solidFill>
                <a:srgbClr val="2450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38639"/>
      </p:ext>
    </p:extLst>
  </p:cSld>
  <p:clrMapOvr>
    <a:masterClrMapping/>
  </p:clrMapOvr>
</p:sld>
</file>

<file path=ppt/theme/theme1.xml><?xml version="1.0" encoding="utf-8"?>
<a:theme xmlns:a="http://schemas.openxmlformats.org/drawingml/2006/main" name="Jard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mar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stitucio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282</Words>
  <Application>Microsoft Office PowerPoint</Application>
  <PresentationFormat>Panorámica</PresentationFormat>
  <Paragraphs>35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Jardin</vt:lpstr>
      <vt:lpstr>Primaria</vt:lpstr>
      <vt:lpstr>Institucional</vt:lpstr>
      <vt:lpstr>TANAJ תנ''ך</vt:lpstr>
      <vt:lpstr>Respasemos lo visto hasta ahora… BERESHIT (Génesis) PEREK 12 פרק PEREK 13פרק </vt:lpstr>
      <vt:lpstr>PEREK 12, Pasuk 1:  “D-s le dice a Abraham…”</vt:lpstr>
      <vt:lpstr>La doble promesa</vt:lpstr>
      <vt:lpstr>Abraham decide irse…</vt:lpstr>
      <vt:lpstr>PEREK 13: Hay pelea entre los pastores…</vt:lpstr>
      <vt:lpstr>PEREK 13 – Se separan Abraham y Lot</vt:lpstr>
      <vt:lpstr>Una reflexión sobre esta historia…</vt:lpstr>
      <vt:lpstr>ACTIVIDAD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Noelia Farid</cp:lastModifiedBy>
  <cp:revision>26</cp:revision>
  <dcterms:created xsi:type="dcterms:W3CDTF">2019-02-21T03:07:17Z</dcterms:created>
  <dcterms:modified xsi:type="dcterms:W3CDTF">2020-05-07T13:36:50Z</dcterms:modified>
</cp:coreProperties>
</file>